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7" r:id="rId5"/>
    <p:sldMasterId id="2147483708" r:id="rId6"/>
    <p:sldMasterId id="2147483720" r:id="rId7"/>
    <p:sldMasterId id="2147483684" r:id="rId8"/>
    <p:sldMasterId id="2147483696" r:id="rId9"/>
    <p:sldMasterId id="2147483733" r:id="rId10"/>
  </p:sldMasterIdLst>
  <p:notesMasterIdLst>
    <p:notesMasterId r:id="rId25"/>
  </p:notesMasterIdLst>
  <p:handoutMasterIdLst>
    <p:handoutMasterId r:id="rId26"/>
  </p:handoutMasterIdLst>
  <p:sldIdLst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2" r:id="rId20"/>
    <p:sldId id="308" r:id="rId21"/>
    <p:sldId id="309" r:id="rId22"/>
    <p:sldId id="310" r:id="rId23"/>
    <p:sldId id="311" r:id="rId24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209" autoAdjust="0"/>
  </p:normalViewPr>
  <p:slideViewPr>
    <p:cSldViewPr snapToGrid="0">
      <p:cViewPr varScale="1">
        <p:scale>
          <a:sx n="104" d="100"/>
          <a:sy n="104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5CDD-D5EA-407E-8569-FC4398681892}" type="datetimeFigureOut">
              <a:rPr lang="sk-SK" smtClean="0"/>
              <a:t>17. 10. 2023</a:t>
            </a:fld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EC4AF-1533-4774-AE6E-B8C97AB86AC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5750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CD4DB-62BD-4CA6-9B00-FF38FB61194D}" type="datetimeFigureOut">
              <a:rPr lang="sk-SK" smtClean="0"/>
              <a:t>17. 10. 2023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BDE7-3B5B-4181-AFC7-A7A65C84B03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57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a849180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aa84918094_0_12:notes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108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a849180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aa84918094_0_12:notes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90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a849180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aa84918094_0_12:notes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62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9BDE7-3B5B-4181-AFC7-A7A65C84B03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71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9BDE7-3B5B-4181-AFC7-A7A65C84B03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5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a849180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aa84918094_0_12:notes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265" cy="48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08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9BDE7-3B5B-4181-AFC7-A7A65C84B03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6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ný sním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577012" y="3076575"/>
            <a:ext cx="4776788" cy="757238"/>
          </a:xfrm>
        </p:spPr>
        <p:txBody>
          <a:bodyPr anchor="ctr"/>
          <a:lstStyle>
            <a:lvl1pPr algn="l">
              <a:defRPr sz="3200">
                <a:solidFill>
                  <a:srgbClr val="003078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3E1-B6FA-481D-B004-02888BB4ACC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2" name="Zástupný objekt pre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14475" y="4229100"/>
            <a:ext cx="3352800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rgbClr val="003078"/>
                </a:solidFill>
              </a:defRPr>
            </a:lvl1pPr>
          </a:lstStyle>
          <a:p>
            <a:pPr lvl="0"/>
            <a:r>
              <a:rPr lang="sk-SK" dirty="0"/>
              <a:t>Názov odborného útvaru</a:t>
            </a:r>
          </a:p>
        </p:txBody>
      </p:sp>
    </p:spTree>
    <p:extLst>
      <p:ext uri="{BB962C8B-B14F-4D97-AF65-F5344CB8AC3E}">
        <p14:creationId xmlns:p14="http://schemas.microsoft.com/office/powerpoint/2010/main" val="244128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">
  <p:cSld name="Title Al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6391421" y="2303584"/>
            <a:ext cx="4876019" cy="166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9D"/>
              </a:buClr>
              <a:buSzPts val="2400"/>
              <a:buFont typeface="Source Sans Pro"/>
              <a:buNone/>
              <a:defRPr sz="3200" b="1" i="0">
                <a:solidFill>
                  <a:srgbClr val="1E4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99" name="Google Shape;99;p7"/>
          <p:cNvCxnSpPr/>
          <p:nvPr/>
        </p:nvCxnSpPr>
        <p:spPr>
          <a:xfrm>
            <a:off x="6132781" y="2"/>
            <a:ext cx="0" cy="3137095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7"/>
          <p:cNvCxnSpPr/>
          <p:nvPr/>
        </p:nvCxnSpPr>
        <p:spPr>
          <a:xfrm>
            <a:off x="6132781" y="3137093"/>
            <a:ext cx="0" cy="576776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7"/>
          <p:cNvCxnSpPr/>
          <p:nvPr/>
        </p:nvCxnSpPr>
        <p:spPr>
          <a:xfrm>
            <a:off x="6132781" y="3713869"/>
            <a:ext cx="0" cy="314413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" name="Google Shape;10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71736" y="2498022"/>
            <a:ext cx="1028845" cy="1278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7"/>
          <p:cNvCxnSpPr/>
          <p:nvPr/>
        </p:nvCxnSpPr>
        <p:spPr>
          <a:xfrm>
            <a:off x="6132781" y="2"/>
            <a:ext cx="0" cy="3137095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p7"/>
          <p:cNvCxnSpPr/>
          <p:nvPr/>
        </p:nvCxnSpPr>
        <p:spPr>
          <a:xfrm>
            <a:off x="6132781" y="3137093"/>
            <a:ext cx="0" cy="576776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7"/>
          <p:cNvCxnSpPr/>
          <p:nvPr/>
        </p:nvCxnSpPr>
        <p:spPr>
          <a:xfrm>
            <a:off x="6132781" y="3713869"/>
            <a:ext cx="0" cy="314413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" name="Google Shape;10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71736" y="2498022"/>
            <a:ext cx="1028845" cy="1278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7"/>
          <p:cNvCxnSpPr/>
          <p:nvPr/>
        </p:nvCxnSpPr>
        <p:spPr>
          <a:xfrm>
            <a:off x="6132781" y="2"/>
            <a:ext cx="0" cy="3137095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7"/>
          <p:cNvCxnSpPr/>
          <p:nvPr/>
        </p:nvCxnSpPr>
        <p:spPr>
          <a:xfrm>
            <a:off x="6132781" y="3137093"/>
            <a:ext cx="0" cy="576776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7"/>
          <p:cNvCxnSpPr/>
          <p:nvPr/>
        </p:nvCxnSpPr>
        <p:spPr>
          <a:xfrm>
            <a:off x="6132781" y="3713869"/>
            <a:ext cx="0" cy="314413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71736" y="2498022"/>
            <a:ext cx="1028845" cy="1278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18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9"/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27" name="Google Shape;127;p9"/>
            <p:cNvCxnSpPr/>
            <p:nvPr/>
          </p:nvCxnSpPr>
          <p:spPr>
            <a:xfrm>
              <a:off x="4088843" y="0"/>
              <a:ext cx="0" cy="3137095"/>
            </a:xfrm>
            <a:prstGeom prst="straightConnector1">
              <a:avLst/>
            </a:prstGeom>
            <a:noFill/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8;p9"/>
            <p:cNvCxnSpPr/>
            <p:nvPr/>
          </p:nvCxnSpPr>
          <p:spPr>
            <a:xfrm>
              <a:off x="4088843" y="3137093"/>
              <a:ext cx="0" cy="576776"/>
            </a:xfrm>
            <a:prstGeom prst="straightConnector1">
              <a:avLst/>
            </a:prstGeom>
            <a:noFill/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9;p9"/>
            <p:cNvCxnSpPr/>
            <p:nvPr/>
          </p:nvCxnSpPr>
          <p:spPr>
            <a:xfrm>
              <a:off x="4088843" y="3713869"/>
              <a:ext cx="0" cy="3144131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0" name="Google Shape;130;p9"/>
          <p:cNvSpPr txBox="1">
            <a:spLocks noGrp="1"/>
          </p:cNvSpPr>
          <p:nvPr>
            <p:ph type="body" idx="1"/>
          </p:nvPr>
        </p:nvSpPr>
        <p:spPr>
          <a:xfrm>
            <a:off x="4514226" y="823914"/>
            <a:ext cx="7111039" cy="51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9"/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32" name="Google Shape;132;p9"/>
            <p:cNvCxnSpPr/>
            <p:nvPr/>
          </p:nvCxnSpPr>
          <p:spPr>
            <a:xfrm>
              <a:off x="4088843" y="0"/>
              <a:ext cx="0" cy="3137095"/>
            </a:xfrm>
            <a:prstGeom prst="straightConnector1">
              <a:avLst/>
            </a:prstGeom>
            <a:noFill/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9"/>
            <p:cNvCxnSpPr/>
            <p:nvPr/>
          </p:nvCxnSpPr>
          <p:spPr>
            <a:xfrm>
              <a:off x="4088843" y="3137093"/>
              <a:ext cx="0" cy="576776"/>
            </a:xfrm>
            <a:prstGeom prst="straightConnector1">
              <a:avLst/>
            </a:prstGeom>
            <a:noFill/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9"/>
            <p:cNvCxnSpPr/>
            <p:nvPr/>
          </p:nvCxnSpPr>
          <p:spPr>
            <a:xfrm>
              <a:off x="4088843" y="3713869"/>
              <a:ext cx="0" cy="3144131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5" name="Google Shape;135;p9"/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36" name="Google Shape;136;p9"/>
            <p:cNvCxnSpPr/>
            <p:nvPr/>
          </p:nvCxnSpPr>
          <p:spPr>
            <a:xfrm>
              <a:off x="4088843" y="0"/>
              <a:ext cx="0" cy="3137095"/>
            </a:xfrm>
            <a:prstGeom prst="straightConnector1">
              <a:avLst/>
            </a:prstGeom>
            <a:noFill/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9"/>
            <p:cNvCxnSpPr/>
            <p:nvPr/>
          </p:nvCxnSpPr>
          <p:spPr>
            <a:xfrm>
              <a:off x="4088843" y="3137093"/>
              <a:ext cx="0" cy="576776"/>
            </a:xfrm>
            <a:prstGeom prst="straightConnector1">
              <a:avLst/>
            </a:prstGeom>
            <a:noFill/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9"/>
            <p:cNvCxnSpPr/>
            <p:nvPr/>
          </p:nvCxnSpPr>
          <p:spPr>
            <a:xfrm>
              <a:off x="4088843" y="3713869"/>
              <a:ext cx="0" cy="3144131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279531" y="823912"/>
            <a:ext cx="3301867" cy="5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800" b="1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56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/>
          <p:nvPr/>
        </p:nvSpPr>
        <p:spPr>
          <a:xfrm>
            <a:off x="-28573" y="-14494"/>
            <a:ext cx="4114800" cy="68869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8889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10"/>
          <p:cNvGrpSpPr/>
          <p:nvPr/>
        </p:nvGrpSpPr>
        <p:grpSpPr>
          <a:xfrm>
            <a:off x="4047812" y="-9863"/>
            <a:ext cx="0" cy="6886800"/>
            <a:chOff x="4088843" y="0"/>
            <a:chExt cx="0" cy="6858000"/>
          </a:xfrm>
        </p:grpSpPr>
        <p:cxnSp>
          <p:nvCxnSpPr>
            <p:cNvPr id="144" name="Google Shape;144;p10"/>
            <p:cNvCxnSpPr/>
            <p:nvPr/>
          </p:nvCxnSpPr>
          <p:spPr>
            <a:xfrm>
              <a:off x="4088843" y="0"/>
              <a:ext cx="0" cy="3137095"/>
            </a:xfrm>
            <a:prstGeom prst="straightConnector1">
              <a:avLst/>
            </a:prstGeom>
            <a:noFill/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4088843" y="3137093"/>
              <a:ext cx="0" cy="576776"/>
            </a:xfrm>
            <a:prstGeom prst="straightConnector1">
              <a:avLst/>
            </a:prstGeom>
            <a:noFill/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4088843" y="3713869"/>
              <a:ext cx="0" cy="3144131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4514226" y="823914"/>
            <a:ext cx="7111039" cy="51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279535" y="823913"/>
            <a:ext cx="3301863" cy="51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None/>
              <a:defRPr sz="3200" b="1" i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75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/>
          <p:nvPr/>
        </p:nvSpPr>
        <p:spPr>
          <a:xfrm>
            <a:off x="-28573" y="-14494"/>
            <a:ext cx="4114800" cy="68869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8889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12"/>
          <p:cNvGrpSpPr/>
          <p:nvPr/>
        </p:nvGrpSpPr>
        <p:grpSpPr>
          <a:xfrm>
            <a:off x="4047812" y="-9863"/>
            <a:ext cx="0" cy="6886800"/>
            <a:chOff x="4088843" y="0"/>
            <a:chExt cx="0" cy="6858000"/>
          </a:xfrm>
        </p:grpSpPr>
        <p:cxnSp>
          <p:nvCxnSpPr>
            <p:cNvPr id="170" name="Google Shape;170;p12"/>
            <p:cNvCxnSpPr/>
            <p:nvPr/>
          </p:nvCxnSpPr>
          <p:spPr>
            <a:xfrm>
              <a:off x="4088843" y="0"/>
              <a:ext cx="0" cy="3137095"/>
            </a:xfrm>
            <a:prstGeom prst="straightConnector1">
              <a:avLst/>
            </a:prstGeom>
            <a:noFill/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12"/>
            <p:cNvCxnSpPr/>
            <p:nvPr/>
          </p:nvCxnSpPr>
          <p:spPr>
            <a:xfrm>
              <a:off x="4088843" y="3137093"/>
              <a:ext cx="0" cy="576776"/>
            </a:xfrm>
            <a:prstGeom prst="straightConnector1">
              <a:avLst/>
            </a:prstGeom>
            <a:noFill/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12"/>
            <p:cNvCxnSpPr/>
            <p:nvPr/>
          </p:nvCxnSpPr>
          <p:spPr>
            <a:xfrm>
              <a:off x="4088843" y="3713869"/>
              <a:ext cx="0" cy="3144131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4514226" y="823914"/>
            <a:ext cx="7111039" cy="51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279535" y="823913"/>
            <a:ext cx="3301863" cy="51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None/>
              <a:defRPr sz="3200" b="1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73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/>
          <p:nvPr/>
        </p:nvSpPr>
        <p:spPr>
          <a:xfrm>
            <a:off x="8201027" y="-14493"/>
            <a:ext cx="4114800" cy="68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8889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13"/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79" name="Google Shape;179;p13"/>
            <p:cNvCxnSpPr/>
            <p:nvPr/>
          </p:nvCxnSpPr>
          <p:spPr>
            <a:xfrm>
              <a:off x="4088843" y="0"/>
              <a:ext cx="0" cy="3137095"/>
            </a:xfrm>
            <a:prstGeom prst="straightConnector1">
              <a:avLst/>
            </a:prstGeom>
            <a:noFill/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Google Shape;180;p13"/>
            <p:cNvCxnSpPr/>
            <p:nvPr/>
          </p:nvCxnSpPr>
          <p:spPr>
            <a:xfrm>
              <a:off x="4088843" y="3137093"/>
              <a:ext cx="0" cy="576776"/>
            </a:xfrm>
            <a:prstGeom prst="straightConnector1">
              <a:avLst/>
            </a:prstGeom>
            <a:noFill/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" name="Google Shape;181;p13"/>
            <p:cNvCxnSpPr/>
            <p:nvPr/>
          </p:nvCxnSpPr>
          <p:spPr>
            <a:xfrm>
              <a:off x="4088843" y="3713869"/>
              <a:ext cx="0" cy="3144131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838201" y="823914"/>
            <a:ext cx="7111039" cy="51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8610598" y="823914"/>
            <a:ext cx="2743201" cy="512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3200" b="1" i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56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/>
          <p:nvPr/>
        </p:nvSpPr>
        <p:spPr>
          <a:xfrm>
            <a:off x="-28573" y="-14400"/>
            <a:ext cx="8229600" cy="68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8889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4"/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88" name="Google Shape;188;p14"/>
            <p:cNvCxnSpPr/>
            <p:nvPr/>
          </p:nvCxnSpPr>
          <p:spPr>
            <a:xfrm>
              <a:off x="4088843" y="0"/>
              <a:ext cx="0" cy="3137095"/>
            </a:xfrm>
            <a:prstGeom prst="straightConnector1">
              <a:avLst/>
            </a:prstGeom>
            <a:noFill/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14"/>
            <p:cNvCxnSpPr/>
            <p:nvPr/>
          </p:nvCxnSpPr>
          <p:spPr>
            <a:xfrm>
              <a:off x="4088843" y="3137093"/>
              <a:ext cx="0" cy="576776"/>
            </a:xfrm>
            <a:prstGeom prst="straightConnector1">
              <a:avLst/>
            </a:prstGeom>
            <a:noFill/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14"/>
            <p:cNvCxnSpPr/>
            <p:nvPr/>
          </p:nvCxnSpPr>
          <p:spPr>
            <a:xfrm>
              <a:off x="4088843" y="3713869"/>
              <a:ext cx="0" cy="3144131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1" y="823914"/>
            <a:ext cx="7111039" cy="51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0"/>
              <a:buChar char="•"/>
              <a:defRPr>
                <a:solidFill>
                  <a:schemeClr val="lt2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>
                <a:solidFill>
                  <a:schemeClr val="lt2"/>
                </a:solidFill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350"/>
              <a:buChar char="•"/>
              <a:defRPr>
                <a:solidFill>
                  <a:schemeClr val="lt2"/>
                </a:solidFill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350"/>
              <a:buChar char="•"/>
              <a:defRPr>
                <a:solidFill>
                  <a:schemeClr val="lt2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8610597" y="823915"/>
            <a:ext cx="2743203" cy="512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Source Sans Pro"/>
              <a:buNone/>
              <a:defRPr b="1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47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/>
          <p:nvPr/>
        </p:nvSpPr>
        <p:spPr>
          <a:xfrm>
            <a:off x="8201027" y="-14493"/>
            <a:ext cx="4114800" cy="688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8889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15"/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97" name="Google Shape;197;p15"/>
            <p:cNvCxnSpPr/>
            <p:nvPr/>
          </p:nvCxnSpPr>
          <p:spPr>
            <a:xfrm>
              <a:off x="4088843" y="0"/>
              <a:ext cx="0" cy="3137095"/>
            </a:xfrm>
            <a:prstGeom prst="straightConnector1">
              <a:avLst/>
            </a:prstGeom>
            <a:noFill/>
            <a:ln w="571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15"/>
            <p:cNvCxnSpPr/>
            <p:nvPr/>
          </p:nvCxnSpPr>
          <p:spPr>
            <a:xfrm>
              <a:off x="4088843" y="3137093"/>
              <a:ext cx="0" cy="576776"/>
            </a:xfrm>
            <a:prstGeom prst="straightConnector1">
              <a:avLst/>
            </a:prstGeom>
            <a:noFill/>
            <a:ln w="571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Google Shape;199;p15"/>
            <p:cNvCxnSpPr/>
            <p:nvPr/>
          </p:nvCxnSpPr>
          <p:spPr>
            <a:xfrm>
              <a:off x="4088843" y="3713869"/>
              <a:ext cx="0" cy="3144131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xfrm>
            <a:off x="838201" y="823914"/>
            <a:ext cx="7111039" cy="51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8610598" y="823914"/>
            <a:ext cx="2743201" cy="512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None/>
              <a:defRPr sz="3200" b="1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515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560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2266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867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64000" y="1548000"/>
            <a:ext cx="10548000" cy="450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3E1-B6FA-481D-B004-02888BB4ACC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0135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4468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508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1504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1637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6988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3692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4585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5425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0021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44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64000" y="1548000"/>
            <a:ext cx="5181600" cy="450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548000"/>
            <a:ext cx="5181600" cy="450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3E1-B6FA-481D-B004-02888BB4ACC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5504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83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422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9848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1381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709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4771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010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8623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4752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482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4607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64000" y="1548000"/>
            <a:ext cx="5157787" cy="59430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299063"/>
            <a:ext cx="5157787" cy="378976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548000"/>
            <a:ext cx="5183188" cy="59430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299063"/>
            <a:ext cx="5183188" cy="378976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3E1-B6FA-481D-B004-02888BB4ACC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4313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4046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6434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8882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9398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2650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367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2863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1277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2702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015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3E1-B6FA-481D-B004-02888BB4ACC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8068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7674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1695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9976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3901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5896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6388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9173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818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9009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643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sledný sním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38500"/>
            <a:ext cx="10515600" cy="466726"/>
          </a:xfrm>
        </p:spPr>
        <p:txBody>
          <a:bodyPr/>
          <a:lstStyle>
            <a:lvl1pPr algn="ctr">
              <a:defRPr sz="2800">
                <a:solidFill>
                  <a:srgbClr val="003078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43E1-B6FA-481D-B004-02888BB4ACC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7978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1187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7191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4490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11">
            <a:extLst>
              <a:ext uri="{FF2B5EF4-FFF2-40B4-BE49-F238E27FC236}">
                <a16:creationId xmlns:a16="http://schemas.microsoft.com/office/drawing/2014/main" id="{EAC1D3E1-8491-D646-828F-93292DBCCE45}"/>
              </a:ext>
            </a:extLst>
          </p:cNvPr>
          <p:cNvGrpSpPr/>
          <p:nvPr userDrawn="1"/>
        </p:nvGrpSpPr>
        <p:grpSpPr>
          <a:xfrm>
            <a:off x="812416" y="1"/>
            <a:ext cx="11379585" cy="1447423"/>
            <a:chOff x="812414" y="0"/>
            <a:chExt cx="11372849" cy="1447422"/>
          </a:xfrm>
          <a:solidFill>
            <a:schemeClr val="tx2"/>
          </a:solidFill>
        </p:grpSpPr>
        <p:sp>
          <p:nvSpPr>
            <p:cNvPr id="9" name="Obdĺžnik 4">
              <a:extLst>
                <a:ext uri="{FF2B5EF4-FFF2-40B4-BE49-F238E27FC236}">
                  <a16:creationId xmlns:a16="http://schemas.microsoft.com/office/drawing/2014/main" id="{E3117554-4E38-A24D-A5E2-412B57457672}"/>
                </a:ext>
              </a:extLst>
            </p:cNvPr>
            <p:cNvSpPr/>
            <p:nvPr/>
          </p:nvSpPr>
          <p:spPr>
            <a:xfrm>
              <a:off x="812414" y="482474"/>
              <a:ext cx="11372849" cy="482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898"/>
              <a:endParaRPr lang="sk-SK" sz="1867" b="1" i="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75AB9B0D-BDE0-0442-9729-39EFED4712C7}"/>
                </a:ext>
              </a:extLst>
            </p:cNvPr>
            <p:cNvCxnSpPr/>
            <p:nvPr/>
          </p:nvCxnSpPr>
          <p:spPr>
            <a:xfrm flipV="1">
              <a:off x="844937" y="964948"/>
              <a:ext cx="0" cy="482474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Rovná spojnica 6">
              <a:extLst>
                <a:ext uri="{FF2B5EF4-FFF2-40B4-BE49-F238E27FC236}">
                  <a16:creationId xmlns:a16="http://schemas.microsoft.com/office/drawing/2014/main" id="{93215291-01ED-A84C-865E-C02BE3296741}"/>
                </a:ext>
              </a:extLst>
            </p:cNvPr>
            <p:cNvCxnSpPr/>
            <p:nvPr/>
          </p:nvCxnSpPr>
          <p:spPr>
            <a:xfrm>
              <a:off x="844937" y="0"/>
              <a:ext cx="0" cy="482474"/>
            </a:xfrm>
            <a:prstGeom prst="line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80F69C-06DB-4F8C-82E5-8C59EC8B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57" y="1226989"/>
            <a:ext cx="10430843" cy="4714069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C1D791-F1F3-4A0B-B0CC-48019C27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40F5679-CA66-4729-8895-AE1EEE081A3C}" type="datetime1">
              <a:rPr lang="LID4096" smtClean="0"/>
              <a:t>10/17/2023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9041F8-C885-4DA6-BD61-DFFCDCB8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2EAFF-187F-432E-B6A2-9F446955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 dirty="0"/>
          </a:p>
        </p:txBody>
      </p:sp>
      <p:grpSp>
        <p:nvGrpSpPr>
          <p:cNvPr id="13" name="Skupina 15">
            <a:extLst>
              <a:ext uri="{FF2B5EF4-FFF2-40B4-BE49-F238E27FC236}">
                <a16:creationId xmlns:a16="http://schemas.microsoft.com/office/drawing/2014/main" id="{D0F54E09-A3A3-CC4C-90DE-5267D9E2A047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14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ED4DB8F3-D181-2E46-9224-5C736D48C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5" name="Rovná spojnica 9">
              <a:extLst>
                <a:ext uri="{FF2B5EF4-FFF2-40B4-BE49-F238E27FC236}">
                  <a16:creationId xmlns:a16="http://schemas.microsoft.com/office/drawing/2014/main" id="{44BE1C04-028F-F34B-9AEC-E979EB1338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0">
              <a:extLst>
                <a:ext uri="{FF2B5EF4-FFF2-40B4-BE49-F238E27FC236}">
                  <a16:creationId xmlns:a16="http://schemas.microsoft.com/office/drawing/2014/main" id="{52AC03A8-5525-E04A-B069-03553BBB613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15">
            <a:extLst>
              <a:ext uri="{FF2B5EF4-FFF2-40B4-BE49-F238E27FC236}">
                <a16:creationId xmlns:a16="http://schemas.microsoft.com/office/drawing/2014/main" id="{F44F4E5E-A70A-2A4C-951F-785B2BFEE8C2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22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D603A604-6DDE-FB42-9FFA-334F17F0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23" name="Rovná spojnica 9">
              <a:extLst>
                <a:ext uri="{FF2B5EF4-FFF2-40B4-BE49-F238E27FC236}">
                  <a16:creationId xmlns:a16="http://schemas.microsoft.com/office/drawing/2014/main" id="{EA25866C-E6F3-5741-B1D1-3B002C3368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10">
              <a:extLst>
                <a:ext uri="{FF2B5EF4-FFF2-40B4-BE49-F238E27FC236}">
                  <a16:creationId xmlns:a16="http://schemas.microsoft.com/office/drawing/2014/main" id="{67EDA014-51E5-3A43-B77E-B5F88D1E40E5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15">
            <a:extLst>
              <a:ext uri="{FF2B5EF4-FFF2-40B4-BE49-F238E27FC236}">
                <a16:creationId xmlns:a16="http://schemas.microsoft.com/office/drawing/2014/main" id="{BAD842CB-537D-5940-9CB9-986B98EC0604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30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64B21046-9A0D-D54E-BC21-0FC356EFE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31" name="Rovná spojnica 9">
              <a:extLst>
                <a:ext uri="{FF2B5EF4-FFF2-40B4-BE49-F238E27FC236}">
                  <a16:creationId xmlns:a16="http://schemas.microsoft.com/office/drawing/2014/main" id="{02ABF855-5784-3F41-85B5-1681F68529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nica 10">
              <a:extLst>
                <a:ext uri="{FF2B5EF4-FFF2-40B4-BE49-F238E27FC236}">
                  <a16:creationId xmlns:a16="http://schemas.microsoft.com/office/drawing/2014/main" id="{EC9A12F2-5979-984C-A5A7-BEFB75FEAD5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181A2B-8C30-914B-80ED-A6BC90DBC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152" y="482475"/>
            <a:ext cx="10534648" cy="474223"/>
          </a:xfrm>
        </p:spPr>
        <p:txBody>
          <a:bodyPr/>
          <a:lstStyle>
            <a:lvl1pPr>
              <a:defRPr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1800" dirty="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7943993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D5A57B-E703-4945-9ACF-055AF93E0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1" y="2303584"/>
            <a:ext cx="4876019" cy="16670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1E4E9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HLAVNÝ</a:t>
            </a:r>
            <a:b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NÁZOV</a:t>
            </a:r>
            <a:b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12F37C-531A-4E8B-AE1A-512E13ED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36ED117-0D35-4E4B-BE1A-4D714D4AC842}" type="datetime1">
              <a:rPr lang="LID4096" smtClean="0"/>
              <a:t>10/17/2023</a:t>
            </a:fld>
            <a:endParaRPr lang="en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47F917-C506-4C79-85FC-215218A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cxnSp>
        <p:nvCxnSpPr>
          <p:cNvPr id="13" name="Rovná spojnica 4">
            <a:extLst>
              <a:ext uri="{FF2B5EF4-FFF2-40B4-BE49-F238E27FC236}">
                <a16:creationId xmlns:a16="http://schemas.microsoft.com/office/drawing/2014/main" id="{53C36586-2379-7E4F-8BCF-4CF763AB08D4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nica 5">
            <a:extLst>
              <a:ext uri="{FF2B5EF4-FFF2-40B4-BE49-F238E27FC236}">
                <a16:creationId xmlns:a16="http://schemas.microsoft.com/office/drawing/2014/main" id="{070FE1AF-EE3E-9F41-8B9E-369863B6B2FD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6">
            <a:extLst>
              <a:ext uri="{FF2B5EF4-FFF2-40B4-BE49-F238E27FC236}">
                <a16:creationId xmlns:a16="http://schemas.microsoft.com/office/drawing/2014/main" id="{0E4B2B91-8C61-FD43-8480-905AF0986FE2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ázok 2">
            <a:extLst>
              <a:ext uri="{FF2B5EF4-FFF2-40B4-BE49-F238E27FC236}">
                <a16:creationId xmlns:a16="http://schemas.microsoft.com/office/drawing/2014/main" id="{BF2811F3-C319-C942-98F7-AF6F8A69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  <p:cxnSp>
        <p:nvCxnSpPr>
          <p:cNvPr id="10" name="Rovná spojnica 4">
            <a:extLst>
              <a:ext uri="{FF2B5EF4-FFF2-40B4-BE49-F238E27FC236}">
                <a16:creationId xmlns:a16="http://schemas.microsoft.com/office/drawing/2014/main" id="{7D28B030-5419-D041-94D8-F1FBAC4CF9D6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03010394-9AA1-5844-A01F-D89EF2924E83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6">
            <a:extLst>
              <a:ext uri="{FF2B5EF4-FFF2-40B4-BE49-F238E27FC236}">
                <a16:creationId xmlns:a16="http://schemas.microsoft.com/office/drawing/2014/main" id="{5DE9F893-B943-3B4C-8F59-13E8259933A6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ázok 2">
            <a:extLst>
              <a:ext uri="{FF2B5EF4-FFF2-40B4-BE49-F238E27FC236}">
                <a16:creationId xmlns:a16="http://schemas.microsoft.com/office/drawing/2014/main" id="{435F55A7-C478-0742-9CC2-452BD7247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  <p:cxnSp>
        <p:nvCxnSpPr>
          <p:cNvPr id="18" name="Rovná spojnica 4">
            <a:extLst>
              <a:ext uri="{FF2B5EF4-FFF2-40B4-BE49-F238E27FC236}">
                <a16:creationId xmlns:a16="http://schemas.microsoft.com/office/drawing/2014/main" id="{29ED713F-4C4C-0B47-AF1C-DD8F2210F8FB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Rovná spojnica 5">
            <a:extLst>
              <a:ext uri="{FF2B5EF4-FFF2-40B4-BE49-F238E27FC236}">
                <a16:creationId xmlns:a16="http://schemas.microsoft.com/office/drawing/2014/main" id="{034E749D-E01D-3847-926B-E6B619053876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6">
            <a:extLst>
              <a:ext uri="{FF2B5EF4-FFF2-40B4-BE49-F238E27FC236}">
                <a16:creationId xmlns:a16="http://schemas.microsoft.com/office/drawing/2014/main" id="{ADCDB0B5-8EA5-414B-855B-CE2BF4A97D94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Obrázok 2">
            <a:extLst>
              <a:ext uri="{FF2B5EF4-FFF2-40B4-BE49-F238E27FC236}">
                <a16:creationId xmlns:a16="http://schemas.microsoft.com/office/drawing/2014/main" id="{914A0D9D-61A3-6D46-A284-9A3669A7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0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D5A57B-E703-4945-9ACF-055AF93E0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1" y="2303584"/>
            <a:ext cx="4876019" cy="16670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1E4E9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HLAVNÝ</a:t>
            </a:r>
            <a:b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NÁZOV</a:t>
            </a:r>
            <a:b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 dirty="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12F37C-531A-4E8B-AE1A-512E13ED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sk-SK" sz="1333" kern="1200" smtClean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BCEC88-0A79-4456-8BEE-0E51DA80898F}" type="datetime1">
              <a:rPr lang="LID4096" smtClean="0"/>
              <a:t>10/17/2023</a:t>
            </a:fld>
            <a:endParaRPr lang="en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47F917-C506-4C79-85FC-215218A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kern="1200" smtClean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 dirty="0"/>
          </a:p>
        </p:txBody>
      </p:sp>
      <p:cxnSp>
        <p:nvCxnSpPr>
          <p:cNvPr id="13" name="Rovná spojnica 4">
            <a:extLst>
              <a:ext uri="{FF2B5EF4-FFF2-40B4-BE49-F238E27FC236}">
                <a16:creationId xmlns:a16="http://schemas.microsoft.com/office/drawing/2014/main" id="{53C36586-2379-7E4F-8BCF-4CF763AB08D4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nica 5">
            <a:extLst>
              <a:ext uri="{FF2B5EF4-FFF2-40B4-BE49-F238E27FC236}">
                <a16:creationId xmlns:a16="http://schemas.microsoft.com/office/drawing/2014/main" id="{070FE1AF-EE3E-9F41-8B9E-369863B6B2FD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6">
            <a:extLst>
              <a:ext uri="{FF2B5EF4-FFF2-40B4-BE49-F238E27FC236}">
                <a16:creationId xmlns:a16="http://schemas.microsoft.com/office/drawing/2014/main" id="{0E4B2B91-8C61-FD43-8480-905AF0986FE2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ázok 7">
            <a:extLst>
              <a:ext uri="{FF2B5EF4-FFF2-40B4-BE49-F238E27FC236}">
                <a16:creationId xmlns:a16="http://schemas.microsoft.com/office/drawing/2014/main" id="{CCD39B9D-073F-CB44-A524-1357710A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36" y="2498022"/>
            <a:ext cx="1028845" cy="1278143"/>
          </a:xfrm>
          <a:prstGeom prst="rect">
            <a:avLst/>
          </a:prstGeom>
        </p:spPr>
      </p:pic>
      <p:cxnSp>
        <p:nvCxnSpPr>
          <p:cNvPr id="9" name="Rovná spojnica 4">
            <a:extLst>
              <a:ext uri="{FF2B5EF4-FFF2-40B4-BE49-F238E27FC236}">
                <a16:creationId xmlns:a16="http://schemas.microsoft.com/office/drawing/2014/main" id="{3882DAF6-321E-6D41-874C-0D3E39E377FC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Rovná spojnica 5">
            <a:extLst>
              <a:ext uri="{FF2B5EF4-FFF2-40B4-BE49-F238E27FC236}">
                <a16:creationId xmlns:a16="http://schemas.microsoft.com/office/drawing/2014/main" id="{AD70FB0B-F1AA-CD49-9CFD-E8BAEE26A8E0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6">
            <a:extLst>
              <a:ext uri="{FF2B5EF4-FFF2-40B4-BE49-F238E27FC236}">
                <a16:creationId xmlns:a16="http://schemas.microsoft.com/office/drawing/2014/main" id="{FA13DD3C-A472-E448-ACB3-6A1740777E71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ázok 7">
            <a:extLst>
              <a:ext uri="{FF2B5EF4-FFF2-40B4-BE49-F238E27FC236}">
                <a16:creationId xmlns:a16="http://schemas.microsoft.com/office/drawing/2014/main" id="{ECB078F6-E0B0-FD44-A230-AEBA2E03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36" y="2498022"/>
            <a:ext cx="1028845" cy="1278143"/>
          </a:xfrm>
          <a:prstGeom prst="rect">
            <a:avLst/>
          </a:prstGeom>
        </p:spPr>
      </p:pic>
      <p:cxnSp>
        <p:nvCxnSpPr>
          <p:cNvPr id="18" name="Rovná spojnica 4">
            <a:extLst>
              <a:ext uri="{FF2B5EF4-FFF2-40B4-BE49-F238E27FC236}">
                <a16:creationId xmlns:a16="http://schemas.microsoft.com/office/drawing/2014/main" id="{2BA8BAD5-D2CA-584D-94F1-2AEEA2C92991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Rovná spojnica 5">
            <a:extLst>
              <a:ext uri="{FF2B5EF4-FFF2-40B4-BE49-F238E27FC236}">
                <a16:creationId xmlns:a16="http://schemas.microsoft.com/office/drawing/2014/main" id="{7D22EF90-53B0-0C4A-AE78-4B7C0E90BC26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6">
            <a:extLst>
              <a:ext uri="{FF2B5EF4-FFF2-40B4-BE49-F238E27FC236}">
                <a16:creationId xmlns:a16="http://schemas.microsoft.com/office/drawing/2014/main" id="{4CB14655-D029-6E40-83ED-8D64F95FBDFB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Obrázok 7">
            <a:extLst>
              <a:ext uri="{FF2B5EF4-FFF2-40B4-BE49-F238E27FC236}">
                <a16:creationId xmlns:a16="http://schemas.microsoft.com/office/drawing/2014/main" id="{4616270A-6AB6-904D-8C31-9BF004905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36" y="2498022"/>
            <a:ext cx="1028845" cy="12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59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kupina 11">
            <a:extLst>
              <a:ext uri="{FF2B5EF4-FFF2-40B4-BE49-F238E27FC236}">
                <a16:creationId xmlns:a16="http://schemas.microsoft.com/office/drawing/2014/main" id="{9C4369B7-2242-7741-9029-C01EDE583F79}"/>
              </a:ext>
            </a:extLst>
          </p:cNvPr>
          <p:cNvGrpSpPr/>
          <p:nvPr userDrawn="1"/>
        </p:nvGrpSpPr>
        <p:grpSpPr>
          <a:xfrm>
            <a:off x="812416" y="1"/>
            <a:ext cx="11379585" cy="1447423"/>
            <a:chOff x="812414" y="0"/>
            <a:chExt cx="11372849" cy="1447422"/>
          </a:xfrm>
          <a:solidFill>
            <a:schemeClr val="tx2"/>
          </a:solidFill>
        </p:grpSpPr>
        <p:sp>
          <p:nvSpPr>
            <p:cNvPr id="43" name="Obdĺžnik 4">
              <a:extLst>
                <a:ext uri="{FF2B5EF4-FFF2-40B4-BE49-F238E27FC236}">
                  <a16:creationId xmlns:a16="http://schemas.microsoft.com/office/drawing/2014/main" id="{B5C25E76-BC65-0D4B-A0AA-826CE8468852}"/>
                </a:ext>
              </a:extLst>
            </p:cNvPr>
            <p:cNvSpPr/>
            <p:nvPr/>
          </p:nvSpPr>
          <p:spPr>
            <a:xfrm>
              <a:off x="812414" y="482474"/>
              <a:ext cx="11372849" cy="482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898"/>
              <a:endParaRPr lang="sk-SK" sz="1867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44" name="Rovná spojnica 5">
              <a:extLst>
                <a:ext uri="{FF2B5EF4-FFF2-40B4-BE49-F238E27FC236}">
                  <a16:creationId xmlns:a16="http://schemas.microsoft.com/office/drawing/2014/main" id="{915CD06D-2D34-FF4A-A379-BF721F12A31B}"/>
                </a:ext>
              </a:extLst>
            </p:cNvPr>
            <p:cNvCxnSpPr/>
            <p:nvPr/>
          </p:nvCxnSpPr>
          <p:spPr>
            <a:xfrm flipV="1">
              <a:off x="844937" y="964948"/>
              <a:ext cx="0" cy="482474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Rovná spojnica 6">
              <a:extLst>
                <a:ext uri="{FF2B5EF4-FFF2-40B4-BE49-F238E27FC236}">
                  <a16:creationId xmlns:a16="http://schemas.microsoft.com/office/drawing/2014/main" id="{D5F23E13-A12D-3141-9547-A5F66D271638}"/>
                </a:ext>
              </a:extLst>
            </p:cNvPr>
            <p:cNvCxnSpPr/>
            <p:nvPr/>
          </p:nvCxnSpPr>
          <p:spPr>
            <a:xfrm>
              <a:off x="844937" y="0"/>
              <a:ext cx="0" cy="482474"/>
            </a:xfrm>
            <a:prstGeom prst="line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7FEE3B-8B5B-4F51-8F65-44499470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1235947"/>
            <a:ext cx="4974771" cy="4941016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B15A9A9-3CB6-43D1-8F6C-F9E35CCE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235947"/>
            <a:ext cx="4974771" cy="4941016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A55089F-4DA1-4C46-9096-C4C62FEF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32EB30A-3B47-4D4B-AB3B-B5CE89920E50}" type="datetime1">
              <a:rPr lang="LID4096" smtClean="0"/>
              <a:t>10/17/2023</a:t>
            </a:fld>
            <a:endParaRPr lang="en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AADC25A-AD95-4620-88EA-7741EAF7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DCFEC8C-FE69-44E4-B165-375AAA9A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grpSp>
        <p:nvGrpSpPr>
          <p:cNvPr id="13" name="Skupina 15">
            <a:extLst>
              <a:ext uri="{FF2B5EF4-FFF2-40B4-BE49-F238E27FC236}">
                <a16:creationId xmlns:a16="http://schemas.microsoft.com/office/drawing/2014/main" id="{18676D47-75EF-7146-8459-D96CB7F604B8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14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8A67F7C4-716B-AE40-9DE9-649080AA6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5" name="Rovná spojnica 9">
              <a:extLst>
                <a:ext uri="{FF2B5EF4-FFF2-40B4-BE49-F238E27FC236}">
                  <a16:creationId xmlns:a16="http://schemas.microsoft.com/office/drawing/2014/main" id="{3E03B8BB-DC04-2344-AF51-ECA2F114028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0">
              <a:extLst>
                <a:ext uri="{FF2B5EF4-FFF2-40B4-BE49-F238E27FC236}">
                  <a16:creationId xmlns:a16="http://schemas.microsoft.com/office/drawing/2014/main" id="{165E504B-93AF-4747-8B52-D7DA977336F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15">
            <a:extLst>
              <a:ext uri="{FF2B5EF4-FFF2-40B4-BE49-F238E27FC236}">
                <a16:creationId xmlns:a16="http://schemas.microsoft.com/office/drawing/2014/main" id="{3577907F-8116-6049-88B9-9A1C9FFBFE43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23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61BD4779-6FA8-A741-B337-A6BA37F11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24" name="Rovná spojnica 9">
              <a:extLst>
                <a:ext uri="{FF2B5EF4-FFF2-40B4-BE49-F238E27FC236}">
                  <a16:creationId xmlns:a16="http://schemas.microsoft.com/office/drawing/2014/main" id="{5A8C5ADD-0E5F-BC46-AEB4-EA89402E75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10">
              <a:extLst>
                <a:ext uri="{FF2B5EF4-FFF2-40B4-BE49-F238E27FC236}">
                  <a16:creationId xmlns:a16="http://schemas.microsoft.com/office/drawing/2014/main" id="{25F6DF3F-29AD-A842-A95D-22A217354C85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15">
            <a:extLst>
              <a:ext uri="{FF2B5EF4-FFF2-40B4-BE49-F238E27FC236}">
                <a16:creationId xmlns:a16="http://schemas.microsoft.com/office/drawing/2014/main" id="{5190B7F1-76D3-774D-9924-93C2C2F6F318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32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00A221A3-D599-604F-AB78-92A745BE3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33" name="Rovná spojnica 9">
              <a:extLst>
                <a:ext uri="{FF2B5EF4-FFF2-40B4-BE49-F238E27FC236}">
                  <a16:creationId xmlns:a16="http://schemas.microsoft.com/office/drawing/2014/main" id="{51EF2882-FAF6-AC41-9C0F-5693D034A3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ovná spojnica 10">
              <a:extLst>
                <a:ext uri="{FF2B5EF4-FFF2-40B4-BE49-F238E27FC236}">
                  <a16:creationId xmlns:a16="http://schemas.microsoft.com/office/drawing/2014/main" id="{E55BCF82-1859-BE40-BD65-C1D8F1644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66BCBB16-B8AE-8C4B-BB17-5844BADBB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152" y="482475"/>
            <a:ext cx="10534648" cy="474223"/>
          </a:xfrm>
        </p:spPr>
        <p:txBody>
          <a:bodyPr/>
          <a:lstStyle>
            <a:lvl1pPr>
              <a:defRPr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1800" dirty="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518861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15">
            <a:extLst>
              <a:ext uri="{FF2B5EF4-FFF2-40B4-BE49-F238E27FC236}">
                <a16:creationId xmlns:a16="http://schemas.microsoft.com/office/drawing/2014/main" id="{FD6D8955-8B6A-7847-BF0B-45367433B728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7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44C010A4-C35F-A64B-BB13-C58FA9EE0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8" name="Rovná spojnica 9">
              <a:extLst>
                <a:ext uri="{FF2B5EF4-FFF2-40B4-BE49-F238E27FC236}">
                  <a16:creationId xmlns:a16="http://schemas.microsoft.com/office/drawing/2014/main" id="{E0594A6C-8E40-854F-9D70-47204F9D71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10">
              <a:extLst>
                <a:ext uri="{FF2B5EF4-FFF2-40B4-BE49-F238E27FC236}">
                  <a16:creationId xmlns:a16="http://schemas.microsoft.com/office/drawing/2014/main" id="{34374113-2A25-8544-9B65-8617ACBEDF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15">
            <a:extLst>
              <a:ext uri="{FF2B5EF4-FFF2-40B4-BE49-F238E27FC236}">
                <a16:creationId xmlns:a16="http://schemas.microsoft.com/office/drawing/2014/main" id="{EA6448F0-99B1-C14F-9327-8AF5DB7AF6FF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11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DF1E7896-65A8-6946-9EAA-D01B585DD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2" name="Rovná spojnica 9">
              <a:extLst>
                <a:ext uri="{FF2B5EF4-FFF2-40B4-BE49-F238E27FC236}">
                  <a16:creationId xmlns:a16="http://schemas.microsoft.com/office/drawing/2014/main" id="{FBE7D31F-D551-D94B-B633-AA46F0F91EE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0">
              <a:extLst>
                <a:ext uri="{FF2B5EF4-FFF2-40B4-BE49-F238E27FC236}">
                  <a16:creationId xmlns:a16="http://schemas.microsoft.com/office/drawing/2014/main" id="{27EE4C3B-ECB3-C649-A87A-8A80A129BF5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5">
            <a:extLst>
              <a:ext uri="{FF2B5EF4-FFF2-40B4-BE49-F238E27FC236}">
                <a16:creationId xmlns:a16="http://schemas.microsoft.com/office/drawing/2014/main" id="{FCE04657-2B20-4446-BE4C-2906C2CB9CE3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15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97E21BF9-24DF-AC4B-9D2F-6ECCD4409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6" name="Rovná spojnica 9">
              <a:extLst>
                <a:ext uri="{FF2B5EF4-FFF2-40B4-BE49-F238E27FC236}">
                  <a16:creationId xmlns:a16="http://schemas.microsoft.com/office/drawing/2014/main" id="{A6419B1E-FE9B-4647-AB93-41CF07A7DF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0">
              <a:extLst>
                <a:ext uri="{FF2B5EF4-FFF2-40B4-BE49-F238E27FC236}">
                  <a16:creationId xmlns:a16="http://schemas.microsoft.com/office/drawing/2014/main" id="{4E31FE28-810D-F847-B611-C4DAE33A1B8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0F906-1AFD-E94A-9867-54FFA64A7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408710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1" y="823912"/>
            <a:ext cx="3301867" cy="5124712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 dirty="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871062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4">
            <a:extLst>
              <a:ext uri="{FF2B5EF4-FFF2-40B4-BE49-F238E27FC236}">
                <a16:creationId xmlns:a16="http://schemas.microsoft.com/office/drawing/2014/main" id="{B0C65127-67F4-E14B-80EF-9CC57467426C}"/>
              </a:ext>
            </a:extLst>
          </p:cNvPr>
          <p:cNvSpPr/>
          <p:nvPr userDrawn="1"/>
        </p:nvSpPr>
        <p:spPr>
          <a:xfrm>
            <a:off x="4047809" y="-3442"/>
            <a:ext cx="8185804" cy="6886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 dirty="0">
              <a:solidFill>
                <a:schemeClr val="bg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K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1" y="823912"/>
            <a:ext cx="3301867" cy="5124712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 dirty="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3586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391421" y="2303584"/>
            <a:ext cx="4876019" cy="166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9D"/>
              </a:buClr>
              <a:buSzPts val="2400"/>
              <a:buFont typeface="Source Sans Pro"/>
              <a:buNone/>
              <a:defRPr sz="3200" b="1" i="0">
                <a:solidFill>
                  <a:srgbClr val="1E4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5" name="Google Shape;15;p2"/>
          <p:cNvCxnSpPr/>
          <p:nvPr/>
        </p:nvCxnSpPr>
        <p:spPr>
          <a:xfrm>
            <a:off x="6132781" y="2"/>
            <a:ext cx="0" cy="3137095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6132781" y="3137093"/>
            <a:ext cx="0" cy="576776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6132781" y="3713869"/>
            <a:ext cx="0" cy="314413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967" y="2458540"/>
            <a:ext cx="5169347" cy="1357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2"/>
          <p:cNvCxnSpPr/>
          <p:nvPr/>
        </p:nvCxnSpPr>
        <p:spPr>
          <a:xfrm>
            <a:off x="6132781" y="2"/>
            <a:ext cx="0" cy="3137095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2"/>
          <p:cNvCxnSpPr/>
          <p:nvPr/>
        </p:nvCxnSpPr>
        <p:spPr>
          <a:xfrm>
            <a:off x="6132781" y="3137093"/>
            <a:ext cx="0" cy="576776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2"/>
          <p:cNvCxnSpPr/>
          <p:nvPr/>
        </p:nvCxnSpPr>
        <p:spPr>
          <a:xfrm>
            <a:off x="6132781" y="3713869"/>
            <a:ext cx="0" cy="314413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967" y="2458540"/>
            <a:ext cx="5169347" cy="1357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"/>
          <p:cNvCxnSpPr/>
          <p:nvPr/>
        </p:nvCxnSpPr>
        <p:spPr>
          <a:xfrm>
            <a:off x="6132781" y="2"/>
            <a:ext cx="0" cy="3137095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2"/>
          <p:cNvCxnSpPr/>
          <p:nvPr/>
        </p:nvCxnSpPr>
        <p:spPr>
          <a:xfrm>
            <a:off x="6132781" y="3137093"/>
            <a:ext cx="0" cy="576776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2"/>
          <p:cNvCxnSpPr/>
          <p:nvPr/>
        </p:nvCxnSpPr>
        <p:spPr>
          <a:xfrm>
            <a:off x="6132781" y="3713869"/>
            <a:ext cx="0" cy="314413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967" y="2458540"/>
            <a:ext cx="5169347" cy="1357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058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8573" y="-14494"/>
            <a:ext cx="4114800" cy="6886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14F77-4E0C-EF46-BFF3-D79AD4B65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5" y="823913"/>
            <a:ext cx="3301863" cy="5124711"/>
          </a:xfrm>
        </p:spPr>
        <p:txBody>
          <a:bodyPr>
            <a:normAutofit/>
          </a:bodyPr>
          <a:lstStyle>
            <a:lvl1pPr>
              <a:defRPr lang="en-SK" sz="3200" b="1" i="0" kern="1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sk-SK" sz="3200" dirty="0"/>
              <a:t>KLIKNUTÍM UPRAVTE ŠTÝL PREDLOHY NADPISU</a:t>
            </a:r>
            <a:endParaRPr lang="en-S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2AB62-2A8D-EF43-939E-5252C28F39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460727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4">
            <a:extLst>
              <a:ext uri="{FF2B5EF4-FFF2-40B4-BE49-F238E27FC236}">
                <a16:creationId xmlns:a16="http://schemas.microsoft.com/office/drawing/2014/main" id="{B0C65127-67F4-E14B-80EF-9CC57467426C}"/>
              </a:ext>
            </a:extLst>
          </p:cNvPr>
          <p:cNvSpPr/>
          <p:nvPr userDrawn="1"/>
        </p:nvSpPr>
        <p:spPr>
          <a:xfrm>
            <a:off x="4047809" y="-3442"/>
            <a:ext cx="8185804" cy="6886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 dirty="0">
              <a:solidFill>
                <a:schemeClr val="bg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K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1" y="823912"/>
            <a:ext cx="3301867" cy="5124712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 dirty="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932275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8573" y="-14494"/>
            <a:ext cx="4114800" cy="6886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14F77-4E0C-EF46-BFF3-D79AD4B65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5" y="823913"/>
            <a:ext cx="3301863" cy="5124711"/>
          </a:xfrm>
        </p:spPr>
        <p:txBody>
          <a:bodyPr>
            <a:normAutofit/>
          </a:bodyPr>
          <a:lstStyle>
            <a:lvl1pPr>
              <a:defRPr lang="en-SK" sz="3200" b="1" i="0" kern="12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sk-SK" sz="3200" dirty="0"/>
              <a:t>KLIKNUTÍM UPRAVTE ŠTÝL PREDLOHY NADPISU</a:t>
            </a:r>
            <a:endParaRPr lang="en-S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95973-ED9A-B245-B5E2-158F7775A0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835134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8201027" y="-14493"/>
            <a:ext cx="4114800" cy="688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1C954-E145-9B42-9810-F12B26C741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DAC12B-720E-D740-B4BA-EF6CF359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598" y="823914"/>
            <a:ext cx="2743201" cy="5120079"/>
          </a:xfrm>
        </p:spPr>
        <p:txBody>
          <a:bodyPr>
            <a:normAutofit/>
          </a:bodyPr>
          <a:lstStyle>
            <a:lvl1pPr algn="l">
              <a:defRPr sz="32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 dirty="0"/>
              <a:t>KLIKNUTÍM UPRAVTE ŠTÝL PREDLOHY NADPISU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41129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8573" y="-14400"/>
            <a:ext cx="8229600" cy="688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7111039" cy="51247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D809-8A4F-D949-92A7-2553327BC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597" y="823915"/>
            <a:ext cx="2743203" cy="5124709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 dirty="0"/>
              <a:t>KLIKNUTÍM UPRAVTE ŠTÝL PREDLOHY NADPISU</a:t>
            </a:r>
            <a:endParaRPr lang="en-S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C5BC-04B1-7540-956C-CDF5221959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809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8201027" y="-14493"/>
            <a:ext cx="4114800" cy="688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1C954-E145-9B42-9810-F12B26C741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DAC12B-720E-D740-B4BA-EF6CF359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598" y="823914"/>
            <a:ext cx="2743201" cy="5120079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 dirty="0"/>
              <a:t>KLIKNUTÍM UPRAVTE ŠTÝL PREDLOHY NADPISU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455650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8573" y="-14400"/>
            <a:ext cx="8229600" cy="688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D809-8A4F-D949-92A7-2553327BC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597" y="823915"/>
            <a:ext cx="2743203" cy="5124709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 dirty="0"/>
              <a:t>KLIKNUTÍM UPRAVTE ŠTÝL PREDLOHY NADPISU</a:t>
            </a:r>
            <a:endParaRPr lang="en-S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C5BC-04B1-7540-956C-CDF5221959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65436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02FF-23CE-9F43-B975-E0F82F1F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A067-4B03-3F45-9F04-5938F161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F483B-F7D9-1A40-AFE4-414E9E7B4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086AE-555B-FE4F-996E-F886A9E1C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ECD1F-3C83-4E4C-9C1F-2AA671865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C051A-0BCE-A840-8982-7AAAB3D7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7AC-60FF-4910-8E07-B818A42E6302}" type="datetime1">
              <a:rPr lang="LID4096" smtClean="0"/>
              <a:t>10/17/2023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1D5BB-E2C5-D84E-8D67-A5835965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10692-BE06-7D4D-94CA-65239F7D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46A-9075-3048-BBC6-EAA169DC8A67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12976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>
            <a:off x="812416" y="1"/>
            <a:ext cx="11379585" cy="1447423"/>
            <a:chOff x="812414" y="0"/>
            <a:chExt cx="11372849" cy="1447422"/>
          </a:xfrm>
        </p:grpSpPr>
        <p:sp>
          <p:nvSpPr>
            <p:cNvPr id="46" name="Google Shape;46;p4"/>
            <p:cNvSpPr/>
            <p:nvPr/>
          </p:nvSpPr>
          <p:spPr>
            <a:xfrm>
              <a:off x="812414" y="482474"/>
              <a:ext cx="11372849" cy="48247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88898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47" name="Google Shape;47;p4"/>
            <p:cNvCxnSpPr/>
            <p:nvPr/>
          </p:nvCxnSpPr>
          <p:spPr>
            <a:xfrm rot="10800000">
              <a:off x="844937" y="964948"/>
              <a:ext cx="0" cy="482474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844937" y="0"/>
              <a:ext cx="0" cy="482474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045029" y="1235947"/>
            <a:ext cx="4974771" cy="494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2"/>
          </p:nvPr>
        </p:nvSpPr>
        <p:spPr>
          <a:xfrm>
            <a:off x="6172201" y="1235947"/>
            <a:ext cx="4974771" cy="494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54" name="Google Shape;54;p4"/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55" name="Google Shape;55;p4" descr="Obrázok, na ktorom je objekt, modré, mesto, znak&#10;&#10;Automaticky generovaný popi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" name="Google Shape;56;p4"/>
            <p:cNvCxnSpPr/>
            <p:nvPr/>
          </p:nvCxnSpPr>
          <p:spPr>
            <a:xfrm>
              <a:off x="0" y="6236327"/>
              <a:ext cx="10420066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11184194" y="6236327"/>
              <a:ext cx="1007805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8" name="Google Shape;58;p4"/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59" name="Google Shape;59;p4" descr="Obrázok, na ktorom je objekt, modré, mesto, znak&#10;&#10;Automaticky generovaný popi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Google Shape;60;p4"/>
            <p:cNvCxnSpPr/>
            <p:nvPr/>
          </p:nvCxnSpPr>
          <p:spPr>
            <a:xfrm>
              <a:off x="0" y="6236327"/>
              <a:ext cx="10420066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4"/>
            <p:cNvCxnSpPr/>
            <p:nvPr/>
          </p:nvCxnSpPr>
          <p:spPr>
            <a:xfrm>
              <a:off x="11184194" y="6236327"/>
              <a:ext cx="1007805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2" name="Google Shape;62;p4"/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63" name="Google Shape;63;p4" descr="Obrázok, na ktorom je objekt, modré, mesto, znak&#10;&#10;Automaticky generovaný popi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" name="Google Shape;64;p4"/>
            <p:cNvCxnSpPr/>
            <p:nvPr/>
          </p:nvCxnSpPr>
          <p:spPr>
            <a:xfrm>
              <a:off x="0" y="6236327"/>
              <a:ext cx="10420066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11184194" y="6236327"/>
              <a:ext cx="1007805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Source Sans Pro"/>
              <a:buNone/>
              <a:defRPr b="1" i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3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text">
  <p:cSld name="1_Title +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6"/>
          <p:cNvGrpSpPr/>
          <p:nvPr/>
        </p:nvGrpSpPr>
        <p:grpSpPr>
          <a:xfrm>
            <a:off x="812416" y="1"/>
            <a:ext cx="11379585" cy="1447423"/>
            <a:chOff x="812414" y="0"/>
            <a:chExt cx="11372849" cy="1447422"/>
          </a:xfrm>
        </p:grpSpPr>
        <p:sp>
          <p:nvSpPr>
            <p:cNvPr id="75" name="Google Shape;75;p6"/>
            <p:cNvSpPr/>
            <p:nvPr/>
          </p:nvSpPr>
          <p:spPr>
            <a:xfrm>
              <a:off x="812414" y="482474"/>
              <a:ext cx="11372849" cy="48247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88898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1" i="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76" name="Google Shape;76;p6"/>
            <p:cNvCxnSpPr/>
            <p:nvPr/>
          </p:nvCxnSpPr>
          <p:spPr>
            <a:xfrm rot="10800000">
              <a:off x="844937" y="964948"/>
              <a:ext cx="0" cy="482474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77;p6"/>
            <p:cNvCxnSpPr/>
            <p:nvPr/>
          </p:nvCxnSpPr>
          <p:spPr>
            <a:xfrm>
              <a:off x="844937" y="0"/>
              <a:ext cx="0" cy="482474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8" name="Google Shape;78;p6"/>
          <p:cNvSpPr txBox="1">
            <a:spLocks noGrp="1"/>
          </p:cNvSpPr>
          <p:nvPr>
            <p:ph type="body" idx="1"/>
          </p:nvPr>
        </p:nvSpPr>
        <p:spPr>
          <a:xfrm>
            <a:off x="922957" y="1226989"/>
            <a:ext cx="10430843" cy="471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0" name="Google Shape;80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33">
                <a:solidFill>
                  <a:srgbClr val="D0CEC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82" name="Google Shape;82;p6"/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83" name="Google Shape;83;p6" descr="Obrázok, na ktorom je objekt, modré, mesto, znak&#10;&#10;Automaticky generovaný popi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4" name="Google Shape;84;p6"/>
            <p:cNvCxnSpPr/>
            <p:nvPr/>
          </p:nvCxnSpPr>
          <p:spPr>
            <a:xfrm>
              <a:off x="0" y="6236327"/>
              <a:ext cx="10420066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11184194" y="6236327"/>
              <a:ext cx="1007805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6" name="Google Shape;86;p6"/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87" name="Google Shape;87;p6" descr="Obrázok, na ktorom je objekt, modré, mesto, znak&#10;&#10;Automaticky generovaný popi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8" name="Google Shape;88;p6"/>
            <p:cNvCxnSpPr/>
            <p:nvPr/>
          </p:nvCxnSpPr>
          <p:spPr>
            <a:xfrm>
              <a:off x="0" y="6236327"/>
              <a:ext cx="10420066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11184194" y="6236327"/>
              <a:ext cx="1007805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0" name="Google Shape;90;p6"/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91" name="Google Shape;91;p6" descr="Obrázok, na ktorom je objekt, modré, mesto, znak&#10;&#10;Automaticky generovaný popi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" name="Google Shape;92;p6"/>
            <p:cNvCxnSpPr/>
            <p:nvPr/>
          </p:nvCxnSpPr>
          <p:spPr>
            <a:xfrm>
              <a:off x="0" y="6236327"/>
              <a:ext cx="10420066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11184194" y="6236327"/>
              <a:ext cx="1007805" cy="0"/>
            </a:xfrm>
            <a:prstGeom prst="straightConnector1">
              <a:avLst/>
            </a:prstGeom>
            <a:noFill/>
            <a:ln w="12700" cap="flat" cmpd="sng">
              <a:solidFill>
                <a:srgbClr val="E3000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Source Sans Pro"/>
              <a:buNone/>
              <a:defRPr b="1" i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11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781050"/>
            <a:ext cx="10515600" cy="466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16843E1-B6FA-481D-B004-02888BB4ACC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996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33733" y="1200854"/>
            <a:ext cx="10420067" cy="497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Source Sans Pro"/>
              <a:buNone/>
              <a:defRPr sz="135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698171" y="6330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1E4E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698171" y="6330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1E4E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sk-SK" dirty="0"/>
              <a:t>SEKCIA REFORMNEJ AGENDY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59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2" r:id="rId3"/>
    <p:sldLayoutId id="2147483673" r:id="rId4"/>
    <p:sldLayoutId id="2147483675" r:id="rId5"/>
    <p:sldLayoutId id="2147483676" r:id="rId6"/>
    <p:sldLayoutId id="2147483678" r:id="rId7"/>
    <p:sldLayoutId id="2147483679" r:id="rId8"/>
    <p:sldLayoutId id="2147483680" r:id="rId9"/>
    <p:sldLayoutId id="2147483681" r:id="rId10"/>
    <p:sldLayoutId id="2147483683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4681-F4D6-43A7-81D4-24782D2F08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927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1953-9A3E-40DF-BE04-BDFD83AD89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768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290D-E9C9-4F1B-A39F-A37475CDB04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05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dirty="0"/>
              <a:t>SEKCIA REFORMNEJ AGENDY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3047-99C8-4BF7-96BF-F25ABE40489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147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B8E7714-A2C0-D74A-B637-C9221E7873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7772400" imgH="10058400" progId="TCLayout.ActiveDocument.1">
                  <p:embed/>
                </p:oleObj>
              </mc:Choice>
              <mc:Fallback>
                <p:oleObj name="think-cell Slide" r:id="rId18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B8E7714-A2C0-D74A-B637-C9221E787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3582EC-979D-48CF-93D3-027B4BA5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733" y="1200854"/>
            <a:ext cx="10420067" cy="497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88B06-F2A3-864A-A68D-C64A3CE5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SLIDE – NÁZOV KAPITOLY</a:t>
            </a:r>
            <a:endParaRPr lang="en-S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ADD48-CA98-AA41-9C41-128B23CA9E59}"/>
              </a:ext>
            </a:extLst>
          </p:cNvPr>
          <p:cNvSpPr txBox="1"/>
          <p:nvPr/>
        </p:nvSpPr>
        <p:spPr>
          <a:xfrm>
            <a:off x="1698171" y="63304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SK" sz="3200" dirty="0">
              <a:solidFill>
                <a:srgbClr val="1E4E9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A6F66-D52E-DD43-A1CE-CCC00A8B4FC1}"/>
              </a:ext>
            </a:extLst>
          </p:cNvPr>
          <p:cNvSpPr txBox="1"/>
          <p:nvPr/>
        </p:nvSpPr>
        <p:spPr>
          <a:xfrm>
            <a:off x="1698171" y="63304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SK" sz="3200" dirty="0">
              <a:solidFill>
                <a:srgbClr val="1E4E9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9EACE1-5729-114D-8B77-8996F649E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2615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lth.gov.sk/?Klasifikacia-okresov-VMS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hyperlink" Target="http://www.novaambulancia.sk/" TargetMode="External"/><Relationship Id="rId1" Type="http://schemas.openxmlformats.org/officeDocument/2006/relationships/slideLayout" Target="../slideLayouts/slideLayout64.xml"/><Relationship Id="rId6" Type="http://schemas.openxmlformats.org/officeDocument/2006/relationships/hyperlink" Target="https://www.health.gov.sk/?Plan-obnovy-a-odolnosti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C325743F-ED07-6B1C-5EFA-7469D0DD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06" y="1238321"/>
            <a:ext cx="2335044" cy="6089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55706" y="3106000"/>
            <a:ext cx="5083711" cy="1708728"/>
          </a:xfrm>
        </p:spPr>
        <p:txBody>
          <a:bodyPr/>
          <a:lstStyle/>
          <a:p>
            <a:pPr lvl="0"/>
            <a:r>
              <a:rPr lang="sk-SK" sz="4400" dirty="0"/>
              <a:t>Nová výzva</a:t>
            </a:r>
            <a:br>
              <a:rPr lang="sk-SK" dirty="0"/>
            </a:br>
            <a:r>
              <a:rPr lang="sk-SK" sz="3600" dirty="0"/>
              <a:t>na zriadenie všeobecnej ambulancie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/>
          <a:stretch/>
        </p:blipFill>
        <p:spPr>
          <a:xfrm>
            <a:off x="0" y="3411901"/>
            <a:ext cx="6116320" cy="344609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6320" cy="34239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38321"/>
            <a:ext cx="2342946" cy="7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2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964" y="795889"/>
            <a:ext cx="10515600" cy="466726"/>
          </a:xfrm>
        </p:spPr>
        <p:txBody>
          <a:bodyPr/>
          <a:lstStyle/>
          <a:p>
            <a:r>
              <a:rPr lang="sk-SK" sz="2800" dirty="0"/>
              <a:t>Mapy klasifikácie okresov 2023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A66CFF4-3D8A-BC86-FE7F-389B8381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2" y="1941642"/>
            <a:ext cx="6019837" cy="297471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EF5BD54-7669-31CB-A3C6-032AE8406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896" y="3273488"/>
            <a:ext cx="5817104" cy="2974716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3D1AF06D-288C-24AB-5F84-67B116965BEA}"/>
              </a:ext>
            </a:extLst>
          </p:cNvPr>
          <p:cNvSpPr txBox="1"/>
          <p:nvPr/>
        </p:nvSpPr>
        <p:spPr>
          <a:xfrm>
            <a:off x="1608364" y="1445079"/>
            <a:ext cx="436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Všeobecné lekárstvo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0C0E342-DE1C-E37F-3FEF-5701E41DDAEF}"/>
              </a:ext>
            </a:extLst>
          </p:cNvPr>
          <p:cNvSpPr txBox="1"/>
          <p:nvPr/>
        </p:nvSpPr>
        <p:spPr>
          <a:xfrm>
            <a:off x="7328807" y="2594461"/>
            <a:ext cx="436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9E193B1-4FFD-54B4-75E6-40E832F9BF1F}"/>
              </a:ext>
            </a:extLst>
          </p:cNvPr>
          <p:cNvSpPr txBox="1"/>
          <p:nvPr/>
        </p:nvSpPr>
        <p:spPr>
          <a:xfrm>
            <a:off x="913336" y="6327066"/>
            <a:ext cx="7542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sk-S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https://www.health.gov.sk/?Klasifikacia-okresov-VMS</a:t>
            </a:r>
            <a:endParaRPr kumimoji="0" lang="sk-SK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59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829674"/>
            <a:ext cx="10515600" cy="466726"/>
          </a:xfrm>
        </p:spPr>
        <p:txBody>
          <a:bodyPr/>
          <a:lstStyle/>
          <a:p>
            <a:r>
              <a:rPr lang="sk-SK" sz="2800" dirty="0"/>
              <a:t>Príklad: Zoznam na nové obdobie</a:t>
            </a: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08429"/>
            <a:ext cx="8186257" cy="4637129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7645440" y="5176252"/>
            <a:ext cx="839585" cy="401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024456" y="1326336"/>
            <a:ext cx="2976334" cy="4524315"/>
          </a:xfrm>
          <a:prstGeom prst="rect">
            <a:avLst/>
          </a:prstGeom>
          <a:noFill/>
          <a:ln>
            <a:solidFill>
              <a:srgbClr val="00307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*Výber konkrétneho oranžového okresu a počet príspevkov pre tento okres je v kompetencii samosprávneho kraja.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Source Sans Pro"/>
                <a:cs typeface="+mn-cs"/>
                <a:sym typeface="Source Sans Pro"/>
              </a:rPr>
              <a:t>Samosprávny kraj má k dispozícii na oranžové okresy paušál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Source Sans Pro"/>
                <a:cs typeface="+mn-cs"/>
                <a:sym typeface="Source Sans Pro"/>
              </a:rPr>
              <a:t>- 5 príspevkov na každú špecializáciu.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Calibri" panose="020F0502020204030204"/>
              <a:ea typeface="Source Sans Pro"/>
              <a:cs typeface="+mn-cs"/>
              <a:sym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Source Sans Pro"/>
                <a:cs typeface="+mn-cs"/>
                <a:sym typeface="Source Sans Pro"/>
              </a:rPr>
              <a:t>Po vyčerpaní príspevkov v čiernom alebo červenom okrese môže samosprávny kraj použiť paušál aj na tieto okresy. 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812B890-F385-B6E7-0336-3C69D36EC6FE}"/>
              </a:ext>
            </a:extLst>
          </p:cNvPr>
          <p:cNvSpPr/>
          <p:nvPr/>
        </p:nvSpPr>
        <p:spPr>
          <a:xfrm>
            <a:off x="2402237" y="1632488"/>
            <a:ext cx="816244" cy="22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28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>
            <a:spLocks noGrp="1"/>
          </p:cNvSpPr>
          <p:nvPr>
            <p:ph type="body" idx="1"/>
          </p:nvPr>
        </p:nvSpPr>
        <p:spPr>
          <a:xfrm>
            <a:off x="4446987" y="303808"/>
            <a:ext cx="7298856" cy="61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rozšírené typy žiadateľov </a:t>
            </a:r>
            <a:r>
              <a:rPr lang="sk-SK" sz="2800" dirty="0">
                <a:solidFill>
                  <a:srgbClr val="003078"/>
                </a:solidFill>
              </a:rPr>
              <a:t>(FO, PO, poskytovateľ ZS, spätný žiadateľ) </a:t>
            </a: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105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minimum byrokracie </a:t>
            </a:r>
            <a:r>
              <a:rPr lang="sk-SK" sz="2800" dirty="0">
                <a:solidFill>
                  <a:srgbClr val="003078"/>
                </a:solidFill>
              </a:rPr>
              <a:t>pri podávaní žiadosti </a:t>
            </a:r>
          </a:p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105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80/70/60 tisíc EUR na 1 ambulanciu </a:t>
            </a:r>
            <a:r>
              <a:rPr lang="sk-SK" sz="2800" dirty="0">
                <a:solidFill>
                  <a:srgbClr val="003078"/>
                </a:solidFill>
              </a:rPr>
              <a:t>(výška príspevku podľa farby okresu) </a:t>
            </a:r>
          </a:p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105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jednorazové vyplatenie </a:t>
            </a:r>
            <a:r>
              <a:rPr lang="sk-SK" sz="2800" dirty="0">
                <a:solidFill>
                  <a:srgbClr val="003078"/>
                </a:solidFill>
              </a:rPr>
              <a:t>po doručení povolenia</a:t>
            </a:r>
          </a:p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105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5 ročný záväzok </a:t>
            </a:r>
            <a:r>
              <a:rPr lang="sk-SK" sz="2800" dirty="0">
                <a:solidFill>
                  <a:srgbClr val="003078"/>
                </a:solidFill>
              </a:rPr>
              <a:t>prevádzkovať ambulanciu</a:t>
            </a:r>
            <a:endParaRPr lang="sk-SK" sz="3200" b="1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</p:txBody>
      </p:sp>
      <p:sp>
        <p:nvSpPr>
          <p:cNvPr id="324" name="Google Shape;32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1800"/>
            </a:pPr>
            <a:r>
              <a:rPr lang="sk-SK" sz="3600" dirty="0"/>
              <a:t>Zhrnutie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26709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194456" y="1869584"/>
            <a:ext cx="8196454" cy="1699491"/>
          </a:xfrm>
          <a:prstGeom prst="rect">
            <a:avLst/>
          </a:prstGeom>
          <a:solidFill>
            <a:srgbClr val="003078"/>
          </a:solidFill>
          <a:ln>
            <a:solidFill>
              <a:srgbClr val="0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00" y="827232"/>
            <a:ext cx="10515600" cy="466726"/>
          </a:xfrm>
        </p:spPr>
        <p:txBody>
          <a:bodyPr/>
          <a:lstStyle/>
          <a:p>
            <a:r>
              <a:rPr lang="sk-SK" sz="2800" dirty="0"/>
              <a:t>OČ</a:t>
            </a:r>
            <a:r>
              <a:rPr lang="en-GB" sz="2800" dirty="0"/>
              <a:t>AK</a:t>
            </a:r>
            <a:r>
              <a:rPr lang="sk-SK" sz="2800" dirty="0"/>
              <a:t>ÁVANIA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31508" y="4144701"/>
            <a:ext cx="8580583" cy="1385455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sk-SK" sz="2800" dirty="0">
                <a:solidFill>
                  <a:srgbClr val="003078"/>
                </a:solidFill>
              </a:rPr>
              <a:t>Plán vychádza z reálnych očakávaní počtu absolventov špecializácie všeobecné lekárstvo a pediatria v najbližšom období ako hlavnej cieľovej skupiny tejto výzvy. </a:t>
            </a:r>
          </a:p>
        </p:txBody>
      </p:sp>
      <p:sp>
        <p:nvSpPr>
          <p:cNvPr id="4" name="Obdĺžnik 3"/>
          <p:cNvSpPr/>
          <p:nvPr/>
        </p:nvSpPr>
        <p:spPr>
          <a:xfrm>
            <a:off x="2194455" y="2060373"/>
            <a:ext cx="8196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Cieľom MZ SR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prostredníctvom </a:t>
            </a: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novej výzvy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podporiť najmenej </a:t>
            </a: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nových všeobecných ambulancií.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164" y="4045527"/>
            <a:ext cx="2812473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2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text 1"/>
          <p:cNvSpPr txBox="1">
            <a:spLocks/>
          </p:cNvSpPr>
          <p:nvPr/>
        </p:nvSpPr>
        <p:spPr>
          <a:xfrm>
            <a:off x="6406481" y="1727925"/>
            <a:ext cx="5537548" cy="413332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7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Kontakty pre žiadateľov:</a:t>
            </a:r>
          </a:p>
          <a:p>
            <a:pPr marL="126997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0" i="0" u="sng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126997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	ambulant@health.gov.sk</a:t>
            </a:r>
          </a:p>
          <a:p>
            <a:pPr marL="126997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	infolinka: </a:t>
            </a:r>
            <a:r>
              <a:rPr kumimoji="0" 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+421 910 221 396</a:t>
            </a:r>
          </a:p>
          <a:p>
            <a:pPr marL="126997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	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2"/>
              </a:rPr>
              <a:t>www.novaambulancia.sk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126997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126997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6E485AA-902C-E412-B0F7-40EEF8FB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414" y="3877360"/>
            <a:ext cx="351084" cy="29707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60DD4B-3ACA-48C7-278E-3D73F95C6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673" y="3354764"/>
            <a:ext cx="351085" cy="300121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6580AEF-C84C-1031-E3A1-73476AD4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673" y="2841999"/>
            <a:ext cx="367964" cy="297072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4BE2160A-2F40-EE28-B7B8-3E71225681AC}"/>
              </a:ext>
            </a:extLst>
          </p:cNvPr>
          <p:cNvSpPr txBox="1"/>
          <p:nvPr/>
        </p:nvSpPr>
        <p:spPr>
          <a:xfrm>
            <a:off x="7235179" y="4804301"/>
            <a:ext cx="4618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https://www.health.gov.sk/?Plan-obnovy-a-odolnosti</a:t>
            </a:r>
            <a:endParaRPr kumimoji="0" lang="pl-PL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45" y="714117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6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81050"/>
            <a:ext cx="10515600" cy="555010"/>
          </a:xfrm>
        </p:spPr>
        <p:txBody>
          <a:bodyPr/>
          <a:lstStyle/>
          <a:p>
            <a:r>
              <a:rPr lang="sk-SK" sz="3200" dirty="0"/>
              <a:t>Nová výzva - základné informácie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D6A982-588F-D1D4-50EA-81DB45C0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521123"/>
            <a:ext cx="11286837" cy="4537931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sk-SK" sz="1800" dirty="0">
                <a:solidFill>
                  <a:srgbClr val="003078"/>
                </a:solidFill>
                <a:latin typeface="Calibri" panose="020F0502020204030204"/>
                <a:ea typeface="+mn-ea"/>
              </a:rPr>
              <a:t>	 		Finančná podpora pre poskytovateľov všeobecnej ambulantnej starostlivosti na zriadenie 			nových všeobecných ambulancií v nedostatkových oblastiach.</a:t>
            </a:r>
          </a:p>
          <a:p>
            <a:pPr marL="457200" lvl="1" indent="0" algn="just">
              <a:buNone/>
            </a:pPr>
            <a:endParaRPr lang="sk-SK" sz="1800" dirty="0">
              <a:solidFill>
                <a:srgbClr val="003078"/>
              </a:solidFill>
              <a:latin typeface="Calibri" panose="020F0502020204030204"/>
              <a:ea typeface="+mn-ea"/>
            </a:endParaRPr>
          </a:p>
          <a:p>
            <a:pPr marL="0" lvl="1" indent="0" algn="just">
              <a:buNone/>
            </a:pPr>
            <a:r>
              <a:rPr lang="sk-SK" sz="1800" dirty="0">
                <a:solidFill>
                  <a:srgbClr val="003078"/>
                </a:solidFill>
                <a:latin typeface="Calibri" panose="020F0502020204030204"/>
                <a:ea typeface="+mn-ea"/>
              </a:rPr>
              <a:t>	 	 	11_Moderná a dostupná zdravotná starostlivosť</a:t>
            </a:r>
          </a:p>
          <a:p>
            <a:pPr marL="0" lvl="1" indent="0" algn="just">
              <a:buNone/>
            </a:pPr>
            <a:endParaRPr lang="sk-SK" sz="1800" dirty="0">
              <a:solidFill>
                <a:srgbClr val="003078"/>
              </a:solidFill>
              <a:latin typeface="Calibri" panose="020F0502020204030204"/>
              <a:ea typeface="+mn-ea"/>
            </a:endParaRPr>
          </a:p>
          <a:p>
            <a:pPr marL="0" lvl="1" indent="0" algn="just">
              <a:buNone/>
            </a:pPr>
            <a:r>
              <a:rPr lang="sk-SK" sz="1800" dirty="0">
                <a:solidFill>
                  <a:srgbClr val="003078"/>
                </a:solidFill>
                <a:latin typeface="Calibri" panose="020F0502020204030204"/>
                <a:ea typeface="+mn-ea"/>
              </a:rPr>
              <a:t>	 		10 miliónov EUR</a:t>
            </a:r>
          </a:p>
          <a:p>
            <a:pPr marL="0" lvl="1" indent="0" algn="just">
              <a:buNone/>
            </a:pPr>
            <a:endParaRPr lang="sk-SK" sz="1800" dirty="0">
              <a:solidFill>
                <a:srgbClr val="003078"/>
              </a:solidFill>
              <a:latin typeface="Calibri" panose="020F0502020204030204"/>
              <a:ea typeface="+mn-ea"/>
            </a:endParaRPr>
          </a:p>
          <a:p>
            <a:pPr marL="0" lvl="1" indent="0" algn="just">
              <a:buNone/>
            </a:pPr>
            <a:r>
              <a:rPr lang="sk-SK" sz="1800" dirty="0">
                <a:solidFill>
                  <a:srgbClr val="003078"/>
                </a:solidFill>
                <a:latin typeface="Calibri" panose="020F0502020204030204"/>
                <a:ea typeface="+mn-ea"/>
              </a:rPr>
              <a:t>			do roku 2026</a:t>
            </a:r>
          </a:p>
          <a:p>
            <a:pPr marL="0" lvl="1" indent="0" algn="just">
              <a:buNone/>
            </a:pPr>
            <a:endParaRPr lang="sk-SK" sz="1800" dirty="0">
              <a:solidFill>
                <a:srgbClr val="003078"/>
              </a:solidFill>
              <a:latin typeface="Calibri" panose="020F0502020204030204"/>
              <a:ea typeface="+mn-ea"/>
            </a:endParaRPr>
          </a:p>
          <a:p>
            <a:pPr marL="0" lvl="1" indent="0" algn="just">
              <a:buNone/>
            </a:pPr>
            <a:r>
              <a:rPr lang="sk-SK" sz="1800" dirty="0">
                <a:solidFill>
                  <a:srgbClr val="003078"/>
                </a:solidFill>
                <a:latin typeface="Calibri" panose="020F0502020204030204"/>
                <a:ea typeface="+mn-ea"/>
              </a:rPr>
              <a:t>			finančná podpora pre 124 nových ambulancií do roku 2026</a:t>
            </a:r>
          </a:p>
          <a:p>
            <a:pPr marL="457200" lvl="1" indent="0" algn="just">
              <a:buNone/>
            </a:pPr>
            <a:endParaRPr lang="sk-SK" sz="1800" dirty="0">
              <a:solidFill>
                <a:srgbClr val="003078"/>
              </a:solidFill>
              <a:latin typeface="Calibri" panose="020F0502020204030204"/>
              <a:ea typeface="+mn-ea"/>
            </a:endParaRPr>
          </a:p>
          <a:p>
            <a:pPr marL="457200" lvl="1" indent="-457200" algn="just">
              <a:buNone/>
            </a:pPr>
            <a:r>
              <a:rPr lang="sk-SK" sz="1800" dirty="0">
                <a:solidFill>
                  <a:srgbClr val="003078"/>
                </a:solidFill>
                <a:latin typeface="Calibri" panose="020F0502020204030204"/>
                <a:ea typeface="+mn-ea"/>
              </a:rPr>
              <a:t>				Finančná kompenzácie nákladov na zriadenie a prevádzkovanie novej všeobecnej 				ambulancie v nedostatkových okresoch.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7499131-FAC0-05DF-0A02-7DDABA711030}"/>
              </a:ext>
            </a:extLst>
          </p:cNvPr>
          <p:cNvSpPr txBox="1"/>
          <p:nvPr/>
        </p:nvSpPr>
        <p:spPr>
          <a:xfrm>
            <a:off x="365655" y="5737530"/>
            <a:ext cx="1146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sng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MZ SR vyhlasuje výzvu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získanie nenávratného finančného príspevku </a:t>
            </a:r>
            <a:r>
              <a:rPr kumimoji="0" lang="sk-SK" sz="2000" b="1" i="0" u="sng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každý rok. 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A820CBD2-FA0E-11C8-5215-6971AE31BB43}"/>
              </a:ext>
            </a:extLst>
          </p:cNvPr>
          <p:cNvSpPr/>
          <p:nvPr/>
        </p:nvSpPr>
        <p:spPr>
          <a:xfrm>
            <a:off x="1286880" y="1599709"/>
            <a:ext cx="1592627" cy="4667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Názov výzvy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414381EB-48FC-9117-E645-71081C7ADE1F}"/>
              </a:ext>
            </a:extLst>
          </p:cNvPr>
          <p:cNvSpPr/>
          <p:nvPr/>
        </p:nvSpPr>
        <p:spPr>
          <a:xfrm>
            <a:off x="1286880" y="2278375"/>
            <a:ext cx="1592627" cy="4667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Komponent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FD34A12A-EAD7-CC42-FFCA-92D6619C1EB0}"/>
              </a:ext>
            </a:extLst>
          </p:cNvPr>
          <p:cNvSpPr/>
          <p:nvPr/>
        </p:nvSpPr>
        <p:spPr>
          <a:xfrm>
            <a:off x="1286880" y="2957041"/>
            <a:ext cx="1592627" cy="4667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Alokácia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7D55A76D-2FD8-E9E6-7819-6F9A42204C68}"/>
              </a:ext>
            </a:extLst>
          </p:cNvPr>
          <p:cNvSpPr/>
          <p:nvPr/>
        </p:nvSpPr>
        <p:spPr>
          <a:xfrm>
            <a:off x="1286880" y="3635707"/>
            <a:ext cx="1592627" cy="4667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Obdobie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7ED1EEDA-B3A1-F1B5-D861-6B22E8B90E98}"/>
              </a:ext>
            </a:extLst>
          </p:cNvPr>
          <p:cNvSpPr/>
          <p:nvPr/>
        </p:nvSpPr>
        <p:spPr>
          <a:xfrm>
            <a:off x="1286880" y="4314373"/>
            <a:ext cx="1592627" cy="4667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Cieľ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ĺžnik: zaoblené rohy 16">
            <a:extLst>
              <a:ext uri="{FF2B5EF4-FFF2-40B4-BE49-F238E27FC236}">
                <a16:creationId xmlns:a16="http://schemas.microsoft.com/office/drawing/2014/main" id="{A2359CFB-C3C8-9230-F58D-BB9276FDF31E}"/>
              </a:ext>
            </a:extLst>
          </p:cNvPr>
          <p:cNvSpPr/>
          <p:nvPr/>
        </p:nvSpPr>
        <p:spPr>
          <a:xfrm>
            <a:off x="1286880" y="4993038"/>
            <a:ext cx="1592627" cy="4667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Účel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0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80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>
            <a:spLocks noGrp="1"/>
          </p:cNvSpPr>
          <p:nvPr>
            <p:ph type="body" idx="1"/>
          </p:nvPr>
        </p:nvSpPr>
        <p:spPr>
          <a:xfrm>
            <a:off x="4559946" y="1072895"/>
            <a:ext cx="7111039" cy="48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podávanie žiadostí od 10.10.2023 </a:t>
            </a:r>
          </a:p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2800" b="1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zjednodušené podmienky</a:t>
            </a:r>
          </a:p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2800" b="1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navýšená suma príspevku</a:t>
            </a:r>
          </a:p>
          <a:p>
            <a:pPr marL="135463" indent="0">
              <a:buClr>
                <a:srgbClr val="003078"/>
              </a:buClr>
              <a:buSzPct val="80000"/>
              <a:buNone/>
            </a:pPr>
            <a:endParaRPr lang="sk-SK" sz="2800" b="1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rgbClr val="003078"/>
                </a:solidFill>
              </a:rPr>
              <a:t>jednorazové vyplácanie</a:t>
            </a:r>
            <a:endParaRPr lang="sk-SK" sz="3200" b="1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  <a:p>
            <a:pPr marL="592663" indent="-457200">
              <a:buClr>
                <a:srgbClr val="003078"/>
              </a:buClr>
              <a:buSzPct val="80000"/>
              <a:buFont typeface="Wingdings" panose="05000000000000000000" pitchFamily="2" charset="2"/>
              <a:buChar char="§"/>
            </a:pPr>
            <a:endParaRPr lang="sk-SK" sz="2800" dirty="0">
              <a:solidFill>
                <a:srgbClr val="003078"/>
              </a:solidFill>
            </a:endParaRPr>
          </a:p>
        </p:txBody>
      </p:sp>
      <p:sp>
        <p:nvSpPr>
          <p:cNvPr id="324" name="Google Shape;32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1800"/>
            </a:pPr>
            <a:r>
              <a:rPr lang="sk-SK" sz="3600" dirty="0"/>
              <a:t>Nová výzva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73074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4514226" y="283888"/>
            <a:ext cx="7111039" cy="6204759"/>
          </a:xfrm>
        </p:spPr>
        <p:txBody>
          <a:bodyPr/>
          <a:lstStyle/>
          <a:p>
            <a:pPr marL="126997" indent="0">
              <a:buNone/>
            </a:pPr>
            <a:r>
              <a:rPr lang="sk-SK" b="1" dirty="0">
                <a:solidFill>
                  <a:srgbClr val="003078"/>
                </a:solidFill>
              </a:rPr>
              <a:t>ŽIADATELIA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3078"/>
                </a:solidFill>
              </a:rPr>
              <a:t>rozšírený okruh oprávnených žiadateľov z 2 na </a:t>
            </a:r>
            <a:r>
              <a:rPr lang="sk-SK" sz="1800" u="sng" dirty="0">
                <a:solidFill>
                  <a:srgbClr val="003078"/>
                </a:solidFill>
              </a:rPr>
              <a:t>4 typy žiadateľov</a:t>
            </a:r>
          </a:p>
          <a:p>
            <a:pPr marL="126997" indent="0">
              <a:buNone/>
            </a:pPr>
            <a:endParaRPr lang="sk-SK" sz="900" b="1" dirty="0">
              <a:solidFill>
                <a:srgbClr val="003078"/>
              </a:solidFill>
            </a:endParaRPr>
          </a:p>
          <a:p>
            <a:pPr marL="126997" indent="0">
              <a:buNone/>
            </a:pPr>
            <a:r>
              <a:rPr lang="sk-SK" b="1" dirty="0">
                <a:solidFill>
                  <a:srgbClr val="003078"/>
                </a:solidFill>
              </a:rPr>
              <a:t>VÝŠKA PRÍSPEVKU</a:t>
            </a:r>
          </a:p>
          <a:p>
            <a:pPr algn="just">
              <a:buClr>
                <a:srgbClr val="003078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3078"/>
                </a:solidFill>
              </a:rPr>
              <a:t>diferenciácia výšky príspevku podľa stupňa ohrozenia okresu a nie územnej jednotky okres/obec</a:t>
            </a:r>
          </a:p>
          <a:p>
            <a:pPr marL="126997" indent="0" algn="just">
              <a:buClr>
                <a:srgbClr val="003078"/>
              </a:buClr>
              <a:buNone/>
            </a:pPr>
            <a:r>
              <a:rPr lang="sk-SK" sz="1800" b="1" dirty="0">
                <a:solidFill>
                  <a:srgbClr val="003078"/>
                </a:solidFill>
              </a:rPr>
              <a:t>				</a:t>
            </a:r>
            <a:r>
              <a:rPr lang="sk-SK" sz="2800" b="1" dirty="0">
                <a:solidFill>
                  <a:schemeClr val="tx1"/>
                </a:solidFill>
              </a:rPr>
              <a:t>80 000 EUR</a:t>
            </a:r>
          </a:p>
          <a:p>
            <a:pPr marL="126997" indent="0">
              <a:buNone/>
            </a:pPr>
            <a:r>
              <a:rPr lang="sk-SK" sz="2800" b="1" dirty="0">
                <a:solidFill>
                  <a:schemeClr val="tx1"/>
                </a:solidFill>
              </a:rPr>
              <a:t>				70 000 EUR</a:t>
            </a:r>
          </a:p>
          <a:p>
            <a:pPr marL="126997" indent="0">
              <a:buNone/>
            </a:pPr>
            <a:r>
              <a:rPr lang="sk-SK" sz="2800" b="1" dirty="0">
                <a:solidFill>
                  <a:schemeClr val="tx1"/>
                </a:solidFill>
              </a:rPr>
              <a:t>				60 000 EUR</a:t>
            </a:r>
          </a:p>
          <a:p>
            <a:pPr marL="126997" indent="0">
              <a:buNone/>
            </a:pPr>
            <a:endParaRPr lang="sk-SK" sz="800" b="1" dirty="0">
              <a:solidFill>
                <a:schemeClr val="bg2"/>
              </a:solidFill>
            </a:endParaRPr>
          </a:p>
          <a:p>
            <a:pPr marL="126997" indent="0">
              <a:buNone/>
            </a:pPr>
            <a:r>
              <a:rPr lang="sk-SK" b="1" dirty="0">
                <a:solidFill>
                  <a:srgbClr val="003078"/>
                </a:solidFill>
              </a:rPr>
              <a:t>SPȎSOB VYPLÁCANIA</a:t>
            </a:r>
          </a:p>
          <a:p>
            <a:pPr algn="just">
              <a:buClr>
                <a:srgbClr val="003078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3078"/>
                </a:solidFill>
              </a:rPr>
              <a:t>príspevok MZ SR </a:t>
            </a:r>
            <a:r>
              <a:rPr lang="sk-SK" sz="1800" u="sng" dirty="0">
                <a:solidFill>
                  <a:srgbClr val="003078"/>
                </a:solidFill>
              </a:rPr>
              <a:t>vypláca jednorazovo </a:t>
            </a:r>
            <a:r>
              <a:rPr lang="sk-SK" sz="1800" dirty="0">
                <a:solidFill>
                  <a:srgbClr val="003078"/>
                </a:solidFill>
              </a:rPr>
              <a:t>po predložení povolenia na prevádzkovanie ambulancie</a:t>
            </a:r>
          </a:p>
          <a:p>
            <a:pPr marL="126997" indent="0">
              <a:buNone/>
            </a:pPr>
            <a:endParaRPr lang="sk-SK" sz="500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sk-SK" b="1" dirty="0">
                <a:solidFill>
                  <a:srgbClr val="003078"/>
                </a:solidFill>
              </a:rPr>
              <a:t>NOVÁ PRÁVOMOC pre VÚC</a:t>
            </a:r>
          </a:p>
          <a:p>
            <a:pPr algn="just">
              <a:buClr>
                <a:srgbClr val="003078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3078"/>
                </a:solidFill>
              </a:rPr>
              <a:t>samosprávne kraje určujú konkrétne oranžové okresy, na ktoré bude pridelený príspevok.</a:t>
            </a:r>
            <a:endParaRPr lang="sk-SK" sz="1800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sk-SK" sz="1800" dirty="0">
                <a:solidFill>
                  <a:schemeClr val="tx1"/>
                </a:solidFill>
              </a:rPr>
              <a:t>	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rgbClr val="003078"/>
                </a:solidFill>
              </a:rPr>
              <a:t>Základné </a:t>
            </a:r>
            <a:br>
              <a:rPr lang="sk-SK" sz="3600" dirty="0">
                <a:solidFill>
                  <a:srgbClr val="003078"/>
                </a:solidFill>
              </a:rPr>
            </a:br>
            <a:r>
              <a:rPr lang="sk-SK" sz="3600" dirty="0">
                <a:solidFill>
                  <a:srgbClr val="003078"/>
                </a:solidFill>
              </a:rPr>
              <a:t>zmeny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5586985" y="2597003"/>
            <a:ext cx="2286000" cy="37407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5586985" y="3093428"/>
            <a:ext cx="2286000" cy="374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5578671" y="3579864"/>
            <a:ext cx="2286000" cy="374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59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4275052" y="69438"/>
            <a:ext cx="7637417" cy="6633659"/>
          </a:xfrm>
        </p:spPr>
        <p:txBody>
          <a:bodyPr/>
          <a:lstStyle/>
          <a:p>
            <a:pPr marL="126997" indent="0">
              <a:buClr>
                <a:srgbClr val="003078"/>
              </a:buClr>
              <a:buNone/>
            </a:pPr>
            <a:endParaRPr lang="sk-SK" sz="1050" b="1" dirty="0">
              <a:solidFill>
                <a:srgbClr val="003078"/>
              </a:solidFill>
            </a:endParaRPr>
          </a:p>
          <a:p>
            <a:pPr>
              <a:buClr>
                <a:srgbClr val="003078"/>
              </a:buClr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rgbClr val="003078"/>
                </a:solidFill>
              </a:rPr>
              <a:t>Lekár – fyzická osoba</a:t>
            </a:r>
          </a:p>
          <a:p>
            <a:pPr marL="736582" lvl="1" indent="0">
              <a:buNone/>
            </a:pPr>
            <a:r>
              <a:rPr lang="sk-SK" dirty="0">
                <a:solidFill>
                  <a:srgbClr val="003078"/>
                </a:solidFill>
              </a:rPr>
              <a:t>a) nemusí mať v čase podania žiadosti vydané povolenie, </a:t>
            </a:r>
          </a:p>
          <a:p>
            <a:pPr marL="736582" lvl="1" indent="0">
              <a:buNone/>
            </a:pPr>
            <a:r>
              <a:rPr lang="sk-SK" dirty="0">
                <a:solidFill>
                  <a:srgbClr val="003078"/>
                </a:solidFill>
              </a:rPr>
              <a:t>b) skracuje sa dĺžka kariérnej histórie </a:t>
            </a:r>
            <a:r>
              <a:rPr lang="sk-SK" dirty="0">
                <a:solidFill>
                  <a:srgbClr val="00B050"/>
                </a:solidFill>
              </a:rPr>
              <a:t>z 36 na 12 mesiacov </a:t>
            </a:r>
            <a:r>
              <a:rPr lang="sk-SK" dirty="0">
                <a:solidFill>
                  <a:srgbClr val="003078"/>
                </a:solidFill>
              </a:rPr>
              <a:t>(bude sa skúmať, či za posledných 12 mesiacov nepôsobil žiadateľ ako lekár v okrese, na ktorý žiada príspevok)</a:t>
            </a:r>
          </a:p>
          <a:p>
            <a:pPr>
              <a:buClr>
                <a:srgbClr val="003078"/>
              </a:buClr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rgbClr val="00B050"/>
                </a:solidFill>
              </a:rPr>
              <a:t>Právnická osoba</a:t>
            </a:r>
          </a:p>
          <a:p>
            <a:pPr marL="736582" lvl="1" indent="0">
              <a:buNone/>
            </a:pPr>
            <a:r>
              <a:rPr lang="sk-SK" dirty="0">
                <a:solidFill>
                  <a:srgbClr val="003078"/>
                </a:solidFill>
              </a:rPr>
              <a:t>a) rozšírenie okruhu žiadateľov aj o PO, ktoré v čase podania žiadosti nie sú ešte PZS, ale majú záujem sa nimi stať (napríklad lekár, ktorý si už založil </a:t>
            </a:r>
            <a:r>
              <a:rPr lang="sk-SK" dirty="0" err="1">
                <a:solidFill>
                  <a:srgbClr val="003078"/>
                </a:solidFill>
              </a:rPr>
              <a:t>s.r.o</a:t>
            </a:r>
            <a:r>
              <a:rPr lang="sk-SK" dirty="0">
                <a:solidFill>
                  <a:srgbClr val="003078"/>
                </a:solidFill>
              </a:rPr>
              <a:t>. a chce požiadať o príspevok ako </a:t>
            </a:r>
            <a:r>
              <a:rPr lang="sk-SK" dirty="0" err="1">
                <a:solidFill>
                  <a:srgbClr val="003078"/>
                </a:solidFill>
              </a:rPr>
              <a:t>s.r.o</a:t>
            </a:r>
            <a:r>
              <a:rPr lang="sk-SK" dirty="0">
                <a:solidFill>
                  <a:srgbClr val="003078"/>
                </a:solidFill>
              </a:rPr>
              <a:t>. a nie ako fyzická osoba lekár)</a:t>
            </a:r>
            <a:endParaRPr lang="sk-SK" b="1" dirty="0">
              <a:solidFill>
                <a:srgbClr val="003078"/>
              </a:solidFill>
            </a:endParaRPr>
          </a:p>
          <a:p>
            <a:pPr>
              <a:buClr>
                <a:srgbClr val="003078"/>
              </a:buClr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rgbClr val="003078"/>
                </a:solidFill>
              </a:rPr>
              <a:t>Existujúci poskytovateľ zdravotnej starostlivosti</a:t>
            </a:r>
          </a:p>
          <a:p>
            <a:pPr marL="736582" lvl="1" indent="0">
              <a:buNone/>
            </a:pPr>
            <a:r>
              <a:rPr lang="sk-SK" dirty="0">
                <a:solidFill>
                  <a:srgbClr val="003078"/>
                </a:solidFill>
              </a:rPr>
              <a:t>a) v predošlej výzve mohol žiadať existujúci PZS VAS</a:t>
            </a:r>
          </a:p>
          <a:p>
            <a:pPr marL="736582" lvl="1" indent="0">
              <a:buNone/>
            </a:pPr>
            <a:r>
              <a:rPr lang="sk-SK" dirty="0">
                <a:solidFill>
                  <a:srgbClr val="003078"/>
                </a:solidFill>
              </a:rPr>
              <a:t>b) v novej výzve môže žiadať </a:t>
            </a:r>
            <a:r>
              <a:rPr lang="sk-SK" dirty="0">
                <a:solidFill>
                  <a:srgbClr val="00B050"/>
                </a:solidFill>
              </a:rPr>
              <a:t>akýkoľvek existujúci PZS, </a:t>
            </a:r>
            <a:r>
              <a:rPr lang="sk-SK" dirty="0">
                <a:solidFill>
                  <a:srgbClr val="003078"/>
                </a:solidFill>
              </a:rPr>
              <a:t>ak má záujem si popri svojej terajšej činnosti zriadiť aj všeobecnú ambulanciu a zamestnať v nej všeobecného lekára alebo pediatra</a:t>
            </a:r>
            <a:endParaRPr lang="sk-SK" b="1" dirty="0">
              <a:solidFill>
                <a:srgbClr val="003078"/>
              </a:solidFill>
            </a:endParaRPr>
          </a:p>
          <a:p>
            <a:pPr>
              <a:buClr>
                <a:srgbClr val="003078"/>
              </a:buClr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rgbClr val="00B050"/>
                </a:solidFill>
              </a:rPr>
              <a:t>Poskytovateľ VAS za spätné obdobie</a:t>
            </a:r>
          </a:p>
          <a:p>
            <a:pPr marL="736582" lvl="1" indent="0">
              <a:buNone/>
            </a:pPr>
            <a:r>
              <a:rPr lang="sk-SK" dirty="0">
                <a:solidFill>
                  <a:srgbClr val="003078"/>
                </a:solidFill>
              </a:rPr>
              <a:t>a) existujúci PZS VAS, ktorý si zriadil novú všeobecnú ambulanciu v období 1.1.2022 – 31.7.2022 v mieste, ktoré je v zozname okresov platnom pre dané obdobie (už bola v platnosti legislatíva o novej minimálnej sieti, ale v tom období nebola ešte vyhlásená výzva).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rgbClr val="003078"/>
                </a:solidFill>
              </a:rPr>
              <a:t>Oprávnený žiadateľ</a:t>
            </a:r>
          </a:p>
        </p:txBody>
      </p:sp>
    </p:spTree>
    <p:extLst>
      <p:ext uri="{BB962C8B-B14F-4D97-AF65-F5344CB8AC3E}">
        <p14:creationId xmlns:p14="http://schemas.microsoft.com/office/powerpoint/2010/main" val="376437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559"/>
            <a:ext cx="10515600" cy="466726"/>
          </a:xfrm>
        </p:spPr>
        <p:txBody>
          <a:bodyPr/>
          <a:lstStyle/>
          <a:p>
            <a:r>
              <a:rPr lang="sk-SK" sz="2800" dirty="0"/>
              <a:t>Proces získania príspevku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66" y="1953749"/>
            <a:ext cx="9819468" cy="3580953"/>
          </a:xfrm>
          <a:prstGeom prst="rect">
            <a:avLst/>
          </a:prstGeom>
        </p:spPr>
      </p:pic>
      <p:cxnSp>
        <p:nvCxnSpPr>
          <p:cNvPr id="7" name="Rovná spojnica 6"/>
          <p:cNvCxnSpPr>
            <a:cxnSpLocks/>
          </p:cNvCxnSpPr>
          <p:nvPr/>
        </p:nvCxnSpPr>
        <p:spPr>
          <a:xfrm>
            <a:off x="6615689" y="2340055"/>
            <a:ext cx="3975730" cy="2992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Rovná spojnica 8"/>
          <p:cNvCxnSpPr>
            <a:cxnSpLocks/>
          </p:cNvCxnSpPr>
          <p:nvPr/>
        </p:nvCxnSpPr>
        <p:spPr>
          <a:xfrm flipV="1">
            <a:off x="7078559" y="2287721"/>
            <a:ext cx="3111608" cy="3045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Zaoblený obdĺžnik 16"/>
          <p:cNvSpPr/>
          <p:nvPr/>
        </p:nvSpPr>
        <p:spPr>
          <a:xfrm>
            <a:off x="1480600" y="3003601"/>
            <a:ext cx="1280160" cy="440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žiadateľ</a:t>
            </a:r>
          </a:p>
        </p:txBody>
      </p:sp>
      <p:sp>
        <p:nvSpPr>
          <p:cNvPr id="18" name="Zaoblený obdĺžnik 17"/>
          <p:cNvSpPr/>
          <p:nvPr/>
        </p:nvSpPr>
        <p:spPr>
          <a:xfrm>
            <a:off x="1480600" y="4338653"/>
            <a:ext cx="1280160" cy="440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MZ SR</a:t>
            </a:r>
          </a:p>
        </p:txBody>
      </p:sp>
      <p:sp>
        <p:nvSpPr>
          <p:cNvPr id="19" name="Ovál 18"/>
          <p:cNvSpPr/>
          <p:nvPr/>
        </p:nvSpPr>
        <p:spPr>
          <a:xfrm>
            <a:off x="6027841" y="4055898"/>
            <a:ext cx="939338" cy="144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Rovná spojovacia šípka 20"/>
          <p:cNvCxnSpPr/>
          <p:nvPr/>
        </p:nvCxnSpPr>
        <p:spPr>
          <a:xfrm flipH="1">
            <a:off x="5543807" y="5000315"/>
            <a:ext cx="484909" cy="448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2811876" y="5452302"/>
            <a:ext cx="29434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80/70/60 tisíc EUR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jednorazovo 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DF4F5597-C67F-41F3-59F8-B45070BF102F}"/>
              </a:ext>
            </a:extLst>
          </p:cNvPr>
          <p:cNvCxnSpPr/>
          <p:nvPr/>
        </p:nvCxnSpPr>
        <p:spPr>
          <a:xfrm>
            <a:off x="6309893" y="5095135"/>
            <a:ext cx="4184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B6151034-3376-6EAE-CF3A-CE66BB781F14}"/>
              </a:ext>
            </a:extLst>
          </p:cNvPr>
          <p:cNvSpPr/>
          <p:nvPr/>
        </p:nvSpPr>
        <p:spPr>
          <a:xfrm>
            <a:off x="5367125" y="2413798"/>
            <a:ext cx="939338" cy="12608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98EFE5F-1D6B-D11F-DC87-D5521FF93F97}"/>
              </a:ext>
            </a:extLst>
          </p:cNvPr>
          <p:cNvSpPr txBox="1"/>
          <p:nvPr/>
        </p:nvSpPr>
        <p:spPr>
          <a:xfrm>
            <a:off x="4932665" y="1454222"/>
            <a:ext cx="7220717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Získanie povolenia na prevádzkovanie ambulancie je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samostatný proces </a:t>
            </a: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(nie je súčasťou procesu získania príspevku) </a:t>
            </a: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gescii samosprávnych krajov. </a:t>
            </a:r>
          </a:p>
        </p:txBody>
      </p: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F4B02978-5DDA-0714-90C0-6F5E523319D9}"/>
              </a:ext>
            </a:extLst>
          </p:cNvPr>
          <p:cNvCxnSpPr>
            <a:cxnSpLocks/>
            <a:stCxn id="6" idx="0"/>
            <a:endCxn id="5" idx="0"/>
          </p:cNvCxnSpPr>
          <p:nvPr/>
        </p:nvCxnSpPr>
        <p:spPr>
          <a:xfrm flipV="1">
            <a:off x="5836794" y="1953749"/>
            <a:ext cx="259206" cy="4600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1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751" y="830449"/>
            <a:ext cx="10515600" cy="466726"/>
          </a:xfrm>
        </p:spPr>
        <p:txBody>
          <a:bodyPr/>
          <a:lstStyle/>
          <a:p>
            <a:r>
              <a:rPr lang="sk-SK" sz="2800" dirty="0"/>
              <a:t>Príklad: žiadateľ – LEKÁR (fyzická osoba)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86" y="2094796"/>
            <a:ext cx="3080258" cy="401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79" y="2004482"/>
            <a:ext cx="2670908" cy="400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51" y="1914632"/>
            <a:ext cx="2785469" cy="411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7325274" y="5378612"/>
            <a:ext cx="380528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307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žiadosť + 4 dokumenty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1014153" y="1396538"/>
            <a:ext cx="1093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3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najčastejší typ žiadateľa, vo väčšine prípadov čerstvý absolvent rezidentského štúdia</a:t>
            </a:r>
          </a:p>
        </p:txBody>
      </p:sp>
      <p:sp>
        <p:nvSpPr>
          <p:cNvPr id="3" name="Ľavá zložená zátvorka 2"/>
          <p:cNvSpPr/>
          <p:nvPr/>
        </p:nvSpPr>
        <p:spPr>
          <a:xfrm rot="16200000">
            <a:off x="8685025" y="1998735"/>
            <a:ext cx="517640" cy="5854186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1AABF91-FDF8-2E12-5367-4B0AC50E5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574" y="3052125"/>
            <a:ext cx="6270541" cy="18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12125" y="4343626"/>
            <a:ext cx="7736979" cy="1366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27232"/>
            <a:ext cx="10515600" cy="466726"/>
          </a:xfrm>
        </p:spPr>
        <p:txBody>
          <a:bodyPr/>
          <a:lstStyle/>
          <a:p>
            <a:r>
              <a:rPr lang="sk-SK" sz="2800" dirty="0"/>
              <a:t>ZÁVÄZKY prijímateľa príspevku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12125" y="1379620"/>
            <a:ext cx="10963716" cy="2878344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400" dirty="0">
              <a:solidFill>
                <a:srgbClr val="003078"/>
              </a:solidFill>
            </a:endParaRPr>
          </a:p>
          <a:p>
            <a:pPr marL="0" indent="0" algn="just">
              <a:buNone/>
            </a:pPr>
            <a:r>
              <a:rPr lang="sk-SK" sz="2000" b="1" dirty="0">
                <a:solidFill>
                  <a:srgbClr val="003078"/>
                </a:solidFill>
              </a:rPr>
              <a:t>Prijímateľ príspevku sa zaväzuje:</a:t>
            </a:r>
            <a:endParaRPr lang="sk-SK" sz="1200" dirty="0">
              <a:solidFill>
                <a:srgbClr val="003078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3078"/>
                </a:solidFill>
              </a:rPr>
              <a:t>najmenej </a:t>
            </a:r>
            <a:r>
              <a:rPr lang="sk-SK" sz="2000" b="1" dirty="0">
                <a:solidFill>
                  <a:srgbClr val="003078"/>
                </a:solidFill>
              </a:rPr>
              <a:t>5 rokov prevádzkovať všeobecnú ambulanciu </a:t>
            </a:r>
            <a:r>
              <a:rPr lang="sk-SK" sz="2000" dirty="0">
                <a:solidFill>
                  <a:srgbClr val="003078"/>
                </a:solidFill>
              </a:rPr>
              <a:t>v okrese, pre ktorý získal príspevok,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3078"/>
                </a:solidFill>
              </a:rPr>
              <a:t>prevádzkovať ambulanciu v rozsahu 35 ordinačných hodín týždenne, z toho najmenej jeden deň poskytovať ZS najmenej do 17:00 hod.,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3078"/>
                </a:solidFill>
              </a:rPr>
              <a:t>umožniť bezplatné objednávanie pacientov,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3078"/>
                </a:solidFill>
              </a:rPr>
              <a:t>existujúci a spätný PZS sa zaväzuje zvýšiť celkovú kapacitu lekárskych miest u PZS najmenej o jeden úväzok ako uviedol oproti stavu pred získaním príspevku. 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1800" dirty="0">
              <a:solidFill>
                <a:srgbClr val="003078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89891" y="4550063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b="1" dirty="0">
                <a:solidFill>
                  <a:srgbClr val="0030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Čo v prípade PORUŠENIA PODMIENOK?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000" dirty="0">
                <a:solidFill>
                  <a:srgbClr val="0030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Prijímateľ príspevku je povinný vrátiť príspevok alebo jeho pomernú časť.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247">
            <a:off x="9024152" y="4133069"/>
            <a:ext cx="1788093" cy="17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6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964" y="795889"/>
            <a:ext cx="10515600" cy="466726"/>
          </a:xfrm>
        </p:spPr>
        <p:txBody>
          <a:bodyPr/>
          <a:lstStyle/>
          <a:p>
            <a:r>
              <a:rPr lang="sk-SK" sz="2800" dirty="0"/>
              <a:t>Rozdelenie príspevkov podľa krajov</a:t>
            </a:r>
          </a:p>
        </p:txBody>
      </p:sp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75691116-0029-2096-A35A-148E0DB59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72795"/>
              </p:ext>
            </p:extLst>
          </p:nvPr>
        </p:nvGraphicFramePr>
        <p:xfrm>
          <a:off x="1033669" y="1441739"/>
          <a:ext cx="10643389" cy="4236907"/>
        </p:xfrm>
        <a:graphic>
          <a:graphicData uri="http://schemas.openxmlformats.org/drawingml/2006/table">
            <a:tbl>
              <a:tblPr/>
              <a:tblGrid>
                <a:gridCol w="1965620">
                  <a:extLst>
                    <a:ext uri="{9D8B030D-6E8A-4147-A177-3AD203B41FA5}">
                      <a16:colId xmlns:a16="http://schemas.microsoft.com/office/drawing/2014/main" val="3306118871"/>
                    </a:ext>
                  </a:extLst>
                </a:gridCol>
                <a:gridCol w="1150335">
                  <a:extLst>
                    <a:ext uri="{9D8B030D-6E8A-4147-A177-3AD203B41FA5}">
                      <a16:colId xmlns:a16="http://schemas.microsoft.com/office/drawing/2014/main" val="2978699000"/>
                    </a:ext>
                  </a:extLst>
                </a:gridCol>
                <a:gridCol w="1150335">
                  <a:extLst>
                    <a:ext uri="{9D8B030D-6E8A-4147-A177-3AD203B41FA5}">
                      <a16:colId xmlns:a16="http://schemas.microsoft.com/office/drawing/2014/main" val="4032264913"/>
                    </a:ext>
                  </a:extLst>
                </a:gridCol>
                <a:gridCol w="1150335">
                  <a:extLst>
                    <a:ext uri="{9D8B030D-6E8A-4147-A177-3AD203B41FA5}">
                      <a16:colId xmlns:a16="http://schemas.microsoft.com/office/drawing/2014/main" val="3934081035"/>
                    </a:ext>
                  </a:extLst>
                </a:gridCol>
                <a:gridCol w="1127998">
                  <a:extLst>
                    <a:ext uri="{9D8B030D-6E8A-4147-A177-3AD203B41FA5}">
                      <a16:colId xmlns:a16="http://schemas.microsoft.com/office/drawing/2014/main" val="1005466779"/>
                    </a:ext>
                  </a:extLst>
                </a:gridCol>
                <a:gridCol w="1127998">
                  <a:extLst>
                    <a:ext uri="{9D8B030D-6E8A-4147-A177-3AD203B41FA5}">
                      <a16:colId xmlns:a16="http://schemas.microsoft.com/office/drawing/2014/main" val="2503689699"/>
                    </a:ext>
                  </a:extLst>
                </a:gridCol>
                <a:gridCol w="1127998">
                  <a:extLst>
                    <a:ext uri="{9D8B030D-6E8A-4147-A177-3AD203B41FA5}">
                      <a16:colId xmlns:a16="http://schemas.microsoft.com/office/drawing/2014/main" val="3103782668"/>
                    </a:ext>
                  </a:extLst>
                </a:gridCol>
                <a:gridCol w="1127998">
                  <a:extLst>
                    <a:ext uri="{9D8B030D-6E8A-4147-A177-3AD203B41FA5}">
                      <a16:colId xmlns:a16="http://schemas.microsoft.com/office/drawing/2014/main" val="200039478"/>
                    </a:ext>
                  </a:extLst>
                </a:gridCol>
                <a:gridCol w="714772">
                  <a:extLst>
                    <a:ext uri="{9D8B030D-6E8A-4147-A177-3AD203B41FA5}">
                      <a16:colId xmlns:a16="http://schemas.microsoft.com/office/drawing/2014/main" val="2936068213"/>
                    </a:ext>
                  </a:extLst>
                </a:gridCol>
              </a:tblGrid>
              <a:tr h="3309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VAS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Sieť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Nová výzva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49379"/>
                  </a:ext>
                </a:extLst>
              </a:tr>
              <a:tr h="262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970226"/>
                  </a:ext>
                </a:extLst>
              </a:tr>
              <a:tr h="3156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počet</a:t>
                      </a:r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</a:rPr>
                        <a:t> chýbajúcich </a:t>
                      </a:r>
                      <a:r>
                        <a:rPr lang="sk-SK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</a:rPr>
                        <a:t>lekárskych miest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počet </a:t>
                      </a:r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</a:rPr>
                        <a:t>príspevkov</a:t>
                      </a:r>
                      <a:r>
                        <a:rPr lang="sk-SK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</a:rPr>
                        <a:t> v zozname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593427"/>
                  </a:ext>
                </a:extLst>
              </a:tr>
              <a:tr h="3156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VLDD*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VLD**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spolu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VLDD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paušál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VLDD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VLD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paušál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VLD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spolu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39853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Banskobystrický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268110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Bratislavský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980807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Košický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578851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Nitriansky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817209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Prešovský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864323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Trenčiansky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73382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Trnavský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842419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Žilinský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79993"/>
                  </a:ext>
                </a:extLst>
              </a:tr>
              <a:tr h="334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SR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71731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5C50CCDB-FACB-1983-E5BE-B1F86C7CDE4D}"/>
              </a:ext>
            </a:extLst>
          </p:cNvPr>
          <p:cNvSpPr txBox="1"/>
          <p:nvPr/>
        </p:nvSpPr>
        <p:spPr>
          <a:xfrm>
            <a:off x="954157" y="6258812"/>
            <a:ext cx="754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  </a:t>
            </a:r>
            <a:r>
              <a:rPr kumimoji="0" lang="sk-S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VLDD = pediater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</a:t>
            </a:r>
            <a:r>
              <a:rPr kumimoji="0" lang="sk-S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VLD = všeobecný lekár pre dospelých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79C58AE6-C1DF-9ECB-882E-51FD66E3703A}"/>
              </a:ext>
            </a:extLst>
          </p:cNvPr>
          <p:cNvSpPr/>
          <p:nvPr/>
        </p:nvSpPr>
        <p:spPr>
          <a:xfrm>
            <a:off x="7775242" y="2692080"/>
            <a:ext cx="681541" cy="26239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8BF3A41B-7827-C65C-1406-0AAFC7169852}"/>
              </a:ext>
            </a:extLst>
          </p:cNvPr>
          <p:cNvSpPr/>
          <p:nvPr/>
        </p:nvSpPr>
        <p:spPr>
          <a:xfrm>
            <a:off x="10057456" y="2692080"/>
            <a:ext cx="681541" cy="26239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71FA720-8DFD-4AE8-DC48-BD3F6CD94F6F}"/>
              </a:ext>
            </a:extLst>
          </p:cNvPr>
          <p:cNvSpPr txBox="1"/>
          <p:nvPr/>
        </p:nvSpPr>
        <p:spPr>
          <a:xfrm>
            <a:off x="6020241" y="5806417"/>
            <a:ext cx="3049925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Právomoc samosprávnych krajov 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1FF1B5C3-038E-3F45-9A08-6B81764BA8D3}"/>
              </a:ext>
            </a:extLst>
          </p:cNvPr>
          <p:cNvCxnSpPr/>
          <p:nvPr/>
        </p:nvCxnSpPr>
        <p:spPr>
          <a:xfrm flipH="1">
            <a:off x="7371998" y="4300669"/>
            <a:ext cx="403244" cy="15057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56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RA_prezentac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A_prezentacia" id="{B428517C-E558-4471-A460-DB47CEB48E58}" vid="{45DD6BC0-4163-4815-BB61-E34320199AAB}"/>
    </a:ext>
  </a:extLst>
</a:theme>
</file>

<file path=ppt/theme/theme2.xml><?xml version="1.0" encoding="utf-8"?>
<a:theme xmlns:a="http://schemas.openxmlformats.org/drawingml/2006/main" name="Theme4">
  <a:themeElements>
    <a:clrScheme name="Vlastné 1">
      <a:dk1>
        <a:srgbClr val="000000"/>
      </a:dk1>
      <a:lt1>
        <a:srgbClr val="FFFFFF"/>
      </a:lt1>
      <a:dk2>
        <a:srgbClr val="144CA2"/>
      </a:dk2>
      <a:lt2>
        <a:srgbClr val="E7E6E6"/>
      </a:lt2>
      <a:accent1>
        <a:srgbClr val="F60000"/>
      </a:accent1>
      <a:accent2>
        <a:srgbClr val="044AA7"/>
      </a:accent2>
      <a:accent3>
        <a:srgbClr val="DDDEDD"/>
      </a:accent3>
      <a:accent4>
        <a:srgbClr val="F3C500"/>
      </a:accent4>
      <a:accent5>
        <a:srgbClr val="FE7900"/>
      </a:accent5>
      <a:accent6>
        <a:srgbClr val="00E68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A_prezentacia" id="{B428517C-E558-4471-A460-DB47CEB48E58}" vid="{A919140F-3121-491D-9F8B-C3E85C33F779}"/>
    </a:ext>
  </a:extLst>
</a:theme>
</file>

<file path=ppt/theme/theme3.xml><?xml version="1.0" encoding="utf-8"?>
<a:theme xmlns:a="http://schemas.openxmlformats.org/drawingml/2006/main" name="2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A_prezentacia" id="{B428517C-E558-4471-A460-DB47CEB48E58}" vid="{0A9D024D-39EF-496E-848B-FCFE4C58548A}"/>
    </a:ext>
  </a:extLst>
</a:theme>
</file>

<file path=ppt/theme/theme4.xml><?xml version="1.0" encoding="utf-8"?>
<a:theme xmlns:a="http://schemas.openxmlformats.org/drawingml/2006/main" name="3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A_prezentacia" id="{B428517C-E558-4471-A460-DB47CEB48E58}" vid="{0A2AC456-90CF-4DED-A849-AD0E159EA057}"/>
    </a:ext>
  </a:extLst>
</a:theme>
</file>

<file path=ppt/theme/theme5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A_prezentacia" id="{B428517C-E558-4471-A460-DB47CEB48E58}" vid="{198BB735-02D3-4371-938B-1C881F16168D}"/>
    </a:ext>
  </a:extLst>
</a:theme>
</file>

<file path=ppt/theme/theme6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A_prezentacia" id="{B428517C-E558-4471-A460-DB47CEB48E58}" vid="{CDCE56A3-9D56-4216-ABA1-217BED9F75D1}"/>
    </a:ext>
  </a:extLst>
</a:theme>
</file>

<file path=ppt/theme/theme7.xml><?xml version="1.0" encoding="utf-8"?>
<a:theme xmlns:a="http://schemas.openxmlformats.org/drawingml/2006/main" name="1_Theme4">
  <a:themeElements>
    <a:clrScheme name="MZSR 2">
      <a:dk1>
        <a:srgbClr val="000000"/>
      </a:dk1>
      <a:lt1>
        <a:srgbClr val="FFFFFF"/>
      </a:lt1>
      <a:dk2>
        <a:srgbClr val="144CA2"/>
      </a:dk2>
      <a:lt2>
        <a:srgbClr val="E7E6E6"/>
      </a:lt2>
      <a:accent1>
        <a:srgbClr val="F60000"/>
      </a:accent1>
      <a:accent2>
        <a:srgbClr val="044AA7"/>
      </a:accent2>
      <a:accent3>
        <a:srgbClr val="DDDEDD"/>
      </a:accent3>
      <a:accent4>
        <a:srgbClr val="F3C500"/>
      </a:accent4>
      <a:accent5>
        <a:srgbClr val="FE7900"/>
      </a:accent5>
      <a:accent6>
        <a:srgbClr val="00E68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3200" dirty="0">
            <a:solidFill>
              <a:srgbClr val="1E4E9D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4" id="{4296B16D-01CC-2D41-9F6C-B5EECC4AD948}" vid="{60537277-9BD6-E44E-9514-0389B8941008}"/>
    </a:ext>
  </a:extLst>
</a:theme>
</file>

<file path=ppt/theme/theme8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ZSR 2">
    <a:dk1>
      <a:srgbClr val="000000"/>
    </a:dk1>
    <a:lt1>
      <a:srgbClr val="FFFFFF"/>
    </a:lt1>
    <a:dk2>
      <a:srgbClr val="144CA2"/>
    </a:dk2>
    <a:lt2>
      <a:srgbClr val="E7E6E6"/>
    </a:lt2>
    <a:accent1>
      <a:srgbClr val="F60000"/>
    </a:accent1>
    <a:accent2>
      <a:srgbClr val="044AA7"/>
    </a:accent2>
    <a:accent3>
      <a:srgbClr val="DDDEDD"/>
    </a:accent3>
    <a:accent4>
      <a:srgbClr val="F3C500"/>
    </a:accent4>
    <a:accent5>
      <a:srgbClr val="FE7900"/>
    </a:accent5>
    <a:accent6>
      <a:srgbClr val="00E68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79c608-2d15-4417-9d54-5dec82030495" xsi:nil="true"/>
    <lcf76f155ced4ddcb4097134ff3c332f xmlns="68de8232-cf05-422e-a8e0-92eab3fa79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83750563258B45AF56F6BC93C83E64" ma:contentTypeVersion="16" ma:contentTypeDescription="Umožňuje vytvoriť nový dokument." ma:contentTypeScope="" ma:versionID="70596e3a8fc72a91a5ea77b1d7c2c9df">
  <xsd:schema xmlns:xsd="http://www.w3.org/2001/XMLSchema" xmlns:xs="http://www.w3.org/2001/XMLSchema" xmlns:p="http://schemas.microsoft.com/office/2006/metadata/properties" xmlns:ns2="68de8232-cf05-422e-a8e0-92eab3fa79ad" xmlns:ns3="2a79c608-2d15-4417-9d54-5dec82030495" targetNamespace="http://schemas.microsoft.com/office/2006/metadata/properties" ma:root="true" ma:fieldsID="76151d9cc54b1c9b8bd378f041b90f25" ns2:_="" ns3:_="">
    <xsd:import namespace="68de8232-cf05-422e-a8e0-92eab3fa79ad"/>
    <xsd:import namespace="2a79c608-2d15-4417-9d54-5dec820304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e8232-cf05-422e-a8e0-92eab3fa7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a" ma:readOnly="false" ma:fieldId="{5cf76f15-5ced-4ddc-b409-7134ff3c332f}" ma:taxonomyMulti="true" ma:sspId="7a23ec41-69b3-4140-9436-a0cc3b050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9c608-2d15-4417-9d54-5dec8203049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3fc89d1-fd9b-4e47-8fdb-133f22d2947c}" ma:internalName="TaxCatchAll" ma:showField="CatchAllData" ma:web="2a79c608-2d15-4417-9d54-5dec820304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CF7A9-BC3A-44A1-ADF6-FE55BB652BE7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2a79c608-2d15-4417-9d54-5dec82030495"/>
    <ds:schemaRef ds:uri="68de8232-cf05-422e-a8e0-92eab3fa79a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336FD8-C6F8-4C7C-84FB-0D12094CB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8703B5-EB3D-4094-A932-F6993C65C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de8232-cf05-422e-a8e0-92eab3fa79ad"/>
    <ds:schemaRef ds:uri="2a79c608-2d15-4417-9d54-5dec820304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SRA_prezentacia</Template>
  <TotalTime>4364</TotalTime>
  <Words>898</Words>
  <Application>Microsoft Office PowerPoint</Application>
  <PresentationFormat>Širokouhlá</PresentationFormat>
  <Paragraphs>219</Paragraphs>
  <Slides>14</Slides>
  <Notes>7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7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Source Sans Pro</vt:lpstr>
      <vt:lpstr>Wingdings</vt:lpstr>
      <vt:lpstr>SRA_prezentacia</vt:lpstr>
      <vt:lpstr>Theme4</vt:lpstr>
      <vt:lpstr>2_Vlastný návrh</vt:lpstr>
      <vt:lpstr>3_Vlastný návrh</vt:lpstr>
      <vt:lpstr>Vlastný návrh</vt:lpstr>
      <vt:lpstr>1_Vlastný návrh</vt:lpstr>
      <vt:lpstr>1_Theme4</vt:lpstr>
      <vt:lpstr>think-cell Slide</vt:lpstr>
      <vt:lpstr>Nová výzva na zriadenie všeobecnej ambulancie </vt:lpstr>
      <vt:lpstr>Nová výzva - základné informácie</vt:lpstr>
      <vt:lpstr>Nová výzva</vt:lpstr>
      <vt:lpstr>Základné  zmeny</vt:lpstr>
      <vt:lpstr>Oprávnený žiadateľ</vt:lpstr>
      <vt:lpstr>Proces získania príspevku</vt:lpstr>
      <vt:lpstr>Príklad: žiadateľ – LEKÁR (fyzická osoba)</vt:lpstr>
      <vt:lpstr>ZÁVÄZKY prijímateľa príspevku</vt:lpstr>
      <vt:lpstr>Rozdelenie príspevkov podľa krajov</vt:lpstr>
      <vt:lpstr>Mapy klasifikácie okresov 2023</vt:lpstr>
      <vt:lpstr>Príklad: Zoznam na nové obdobie</vt:lpstr>
      <vt:lpstr>Zhrnutie</vt:lpstr>
      <vt:lpstr>OČAKÁVANIA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Nová výzva na zriadenie všeobecnej ambulancie</dc:title>
  <dc:subject>Výzva na zriadenie všeobecnej ambulancie VAS 2023-2024</dc:subject>
  <dc:creator/>
  <cp:lastModifiedBy>Svoreňová Katarína</cp:lastModifiedBy>
  <cp:revision>130</cp:revision>
  <cp:lastPrinted>2023-06-29T07:42:21Z</cp:lastPrinted>
  <dcterms:created xsi:type="dcterms:W3CDTF">2023-06-28T06:49:43Z</dcterms:created>
  <dcterms:modified xsi:type="dcterms:W3CDTF">2023-10-17T12:37:44Z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0x0101002083750563258B45AF56F6BC93C83E64</vt:lpwstr>
  </property>
</Properties>
</file>